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9"/>
  </p:notesMasterIdLst>
  <p:handoutMasterIdLst>
    <p:handoutMasterId r:id="rId60"/>
  </p:handoutMasterIdLst>
  <p:sldIdLst>
    <p:sldId id="363" r:id="rId2"/>
    <p:sldId id="287" r:id="rId3"/>
    <p:sldId id="289" r:id="rId4"/>
    <p:sldId id="293" r:id="rId5"/>
    <p:sldId id="355" r:id="rId6"/>
    <p:sldId id="356" r:id="rId7"/>
    <p:sldId id="304" r:id="rId8"/>
    <p:sldId id="358" r:id="rId9"/>
    <p:sldId id="360" r:id="rId10"/>
    <p:sldId id="306" r:id="rId11"/>
    <p:sldId id="361" r:id="rId12"/>
    <p:sldId id="297" r:id="rId13"/>
    <p:sldId id="309" r:id="rId14"/>
    <p:sldId id="310" r:id="rId15"/>
    <p:sldId id="311" r:id="rId16"/>
    <p:sldId id="313" r:id="rId17"/>
    <p:sldId id="351" r:id="rId18"/>
    <p:sldId id="352" r:id="rId19"/>
    <p:sldId id="330" r:id="rId20"/>
    <p:sldId id="320" r:id="rId21"/>
    <p:sldId id="322" r:id="rId22"/>
    <p:sldId id="292" r:id="rId23"/>
    <p:sldId id="323" r:id="rId24"/>
    <p:sldId id="328" r:id="rId25"/>
    <p:sldId id="353" r:id="rId26"/>
    <p:sldId id="324" r:id="rId27"/>
    <p:sldId id="374" r:id="rId28"/>
    <p:sldId id="390" r:id="rId29"/>
    <p:sldId id="375" r:id="rId30"/>
    <p:sldId id="376" r:id="rId31"/>
    <p:sldId id="377" r:id="rId32"/>
    <p:sldId id="378" r:id="rId33"/>
    <p:sldId id="379" r:id="rId34"/>
    <p:sldId id="380" r:id="rId35"/>
    <p:sldId id="391" r:id="rId36"/>
    <p:sldId id="381" r:id="rId37"/>
    <p:sldId id="382" r:id="rId38"/>
    <p:sldId id="392" r:id="rId39"/>
    <p:sldId id="383" r:id="rId40"/>
    <p:sldId id="393" r:id="rId41"/>
    <p:sldId id="384" r:id="rId42"/>
    <p:sldId id="385" r:id="rId43"/>
    <p:sldId id="364" r:id="rId44"/>
    <p:sldId id="365" r:id="rId45"/>
    <p:sldId id="366" r:id="rId46"/>
    <p:sldId id="367" r:id="rId47"/>
    <p:sldId id="368" r:id="rId48"/>
    <p:sldId id="369" r:id="rId49"/>
    <p:sldId id="386" r:id="rId50"/>
    <p:sldId id="370" r:id="rId51"/>
    <p:sldId id="387" r:id="rId52"/>
    <p:sldId id="388" r:id="rId53"/>
    <p:sldId id="389" r:id="rId54"/>
    <p:sldId id="371" r:id="rId55"/>
    <p:sldId id="373" r:id="rId56"/>
    <p:sldId id="372" r:id="rId57"/>
    <p:sldId id="339" r:id="rId5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09C"/>
    <a:srgbClr val="0F4D77"/>
    <a:srgbClr val="98C069"/>
    <a:srgbClr val="386494"/>
    <a:srgbClr val="92CBEB"/>
    <a:srgbClr val="5183BB"/>
    <a:srgbClr val="EBEBEB"/>
    <a:srgbClr val="E5E5E5"/>
    <a:srgbClr val="95C064"/>
    <a:srgbClr val="789A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2144"/>
  </p:normalViewPr>
  <p:slideViewPr>
    <p:cSldViewPr snapToGrid="0" snapToObjects="1">
      <p:cViewPr varScale="1">
        <p:scale>
          <a:sx n="79" d="100"/>
          <a:sy n="79" d="100"/>
        </p:scale>
        <p:origin x="1572"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24" d="100"/>
          <a:sy n="124" d="100"/>
        </p:scale>
        <p:origin x="299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95F853-43D8-3942-892C-2EA0358EE399}" type="datetimeFigureOut">
              <a:rPr lang="en-US" smtClean="0"/>
              <a:t>9/9/2019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A863604-E500-E949-8941-EBAF6F04864C}" type="slidenum">
              <a:rPr lang="en-US" smtClean="0"/>
              <a:t>‹#›</a:t>
            </a:fld>
            <a:endParaRPr lang="en-US" dirty="0"/>
          </a:p>
        </p:txBody>
      </p:sp>
    </p:spTree>
    <p:extLst>
      <p:ext uri="{BB962C8B-B14F-4D97-AF65-F5344CB8AC3E}">
        <p14:creationId xmlns:p14="http://schemas.microsoft.com/office/powerpoint/2010/main" val="15075856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F906711-025F-5B4E-851B-BF8FA62FC2C3}" type="datetimeFigureOut">
              <a:rPr lang="en-US" smtClean="0"/>
              <a:t>9/9/2019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7B0A294-9D90-E641-8EC1-3999F211BBF5}" type="slidenum">
              <a:rPr lang="en-US" smtClean="0"/>
              <a:t>‹#›</a:t>
            </a:fld>
            <a:endParaRPr lang="en-US" dirty="0"/>
          </a:p>
        </p:txBody>
      </p:sp>
    </p:spTree>
    <p:extLst>
      <p:ext uri="{BB962C8B-B14F-4D97-AF65-F5344CB8AC3E}">
        <p14:creationId xmlns:p14="http://schemas.microsoft.com/office/powerpoint/2010/main" val="21333778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a:t>
            </a:fld>
            <a:endParaRPr lang="en-US" dirty="0"/>
          </a:p>
        </p:txBody>
      </p:sp>
    </p:spTree>
    <p:extLst>
      <p:ext uri="{BB962C8B-B14F-4D97-AF65-F5344CB8AC3E}">
        <p14:creationId xmlns:p14="http://schemas.microsoft.com/office/powerpoint/2010/main" val="121526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11</a:t>
            </a:fld>
            <a:endParaRPr lang="en-US" dirty="0"/>
          </a:p>
        </p:txBody>
      </p:sp>
    </p:spTree>
    <p:extLst>
      <p:ext uri="{BB962C8B-B14F-4D97-AF65-F5344CB8AC3E}">
        <p14:creationId xmlns:p14="http://schemas.microsoft.com/office/powerpoint/2010/main" val="630143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12</a:t>
            </a:fld>
            <a:endParaRPr lang="en-US" dirty="0"/>
          </a:p>
        </p:txBody>
      </p:sp>
    </p:spTree>
    <p:extLst>
      <p:ext uri="{BB962C8B-B14F-4D97-AF65-F5344CB8AC3E}">
        <p14:creationId xmlns:p14="http://schemas.microsoft.com/office/powerpoint/2010/main" val="3794872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two interviewers, decide who will ask questions and who will take notes.  Either laptop</a:t>
            </a:r>
            <a:r>
              <a:rPr lang="en-US" baseline="0" dirty="0"/>
              <a:t> and notepad</a:t>
            </a:r>
          </a:p>
          <a:p>
            <a:endParaRPr lang="en-US" baseline="0" dirty="0"/>
          </a:p>
          <a:p>
            <a:r>
              <a:rPr lang="en-US" baseline="0" dirty="0"/>
              <a:t>Laptop:  saves transcription time, improves accuracy, enables easier “scroll back” of testimony, enables printing of a witness statement</a:t>
            </a:r>
          </a:p>
          <a:p>
            <a:endParaRPr lang="en-US" baseline="0" dirty="0"/>
          </a:p>
          <a:p>
            <a:pPr defTabSz="931774" eaLnBrk="0" fontAlgn="base" hangingPunct="0">
              <a:spcBef>
                <a:spcPct val="30000"/>
              </a:spcBef>
              <a:spcAft>
                <a:spcPct val="0"/>
              </a:spcAft>
              <a:defRPr/>
            </a:pPr>
            <a:r>
              <a:rPr lang="en-US" dirty="0"/>
              <a:t>Open ended questions</a:t>
            </a:r>
          </a:p>
          <a:p>
            <a:pPr defTabSz="931774" eaLnBrk="0" fontAlgn="base" hangingPunct="0">
              <a:spcBef>
                <a:spcPct val="30000"/>
              </a:spcBef>
              <a:spcAft>
                <a:spcPct val="0"/>
              </a:spcAft>
              <a:defRPr/>
            </a:pPr>
            <a:r>
              <a:rPr lang="en-US" dirty="0"/>
              <a:t>What</a:t>
            </a:r>
            <a:r>
              <a:rPr lang="en-US" baseline="0" dirty="0"/>
              <a:t> knowledge does the witness have?</a:t>
            </a:r>
          </a:p>
          <a:p>
            <a:pPr defTabSz="931774" eaLnBrk="0" fontAlgn="base" hangingPunct="0">
              <a:spcBef>
                <a:spcPct val="30000"/>
              </a:spcBef>
              <a:spcAft>
                <a:spcPct val="0"/>
              </a:spcAft>
              <a:defRPr/>
            </a:pPr>
            <a:r>
              <a:rPr lang="en-US" baseline="0" dirty="0"/>
              <a:t>Get source of knowledge - HOW DO YOU KNOW THAT IS TRUE?</a:t>
            </a:r>
            <a:endParaRPr lang="en-US" dirty="0"/>
          </a:p>
          <a:p>
            <a:pPr defTabSz="931774" eaLnBrk="0" fontAlgn="base" hangingPunct="0">
              <a:spcBef>
                <a:spcPct val="30000"/>
              </a:spcBef>
              <a:spcAft>
                <a:spcPct val="0"/>
              </a:spcAft>
              <a:defRPr/>
            </a:pPr>
            <a:endParaRPr lang="en-US" dirty="0"/>
          </a:p>
          <a:p>
            <a:pPr defTabSz="931774" eaLnBrk="0" fontAlgn="base" hangingPunct="0">
              <a:spcBef>
                <a:spcPct val="30000"/>
              </a:spcBef>
              <a:spcAft>
                <a:spcPct val="0"/>
              </a:spcAft>
              <a:defRPr/>
            </a:pPr>
            <a:r>
              <a:rPr lang="en-US" dirty="0"/>
              <a:t>When asking questions, be patient and allow witnesses to respond</a:t>
            </a:r>
          </a:p>
          <a:p>
            <a:endParaRPr lang="en-US" dirty="0"/>
          </a:p>
          <a:p>
            <a:pPr defTabSz="931774" eaLnBrk="0" fontAlgn="base" hangingPunct="0">
              <a:spcBef>
                <a:spcPct val="30000"/>
              </a:spcBef>
              <a:spcAft>
                <a:spcPct val="0"/>
              </a:spcAft>
              <a:defRPr/>
            </a:pPr>
            <a:r>
              <a:rPr lang="en-US" dirty="0"/>
              <a:t>Ask the tough questions, but save embarrassing and unfriendly questions for the end, avoid witness becoming defensive too early</a:t>
            </a:r>
          </a:p>
          <a:p>
            <a:pPr defTabSz="931774" eaLnBrk="0" fontAlgn="base" hangingPunct="0">
              <a:spcBef>
                <a:spcPct val="30000"/>
              </a:spcBef>
              <a:spcAft>
                <a:spcPct val="0"/>
              </a:spcAft>
              <a:defRPr/>
            </a:pPr>
            <a:endParaRPr lang="en-US" dirty="0"/>
          </a:p>
          <a:p>
            <a:pPr defTabSz="931774" eaLnBrk="0" fontAlgn="base" hangingPunct="0">
              <a:spcBef>
                <a:spcPct val="30000"/>
              </a:spcBef>
              <a:spcAft>
                <a:spcPct val="0"/>
              </a:spcAft>
              <a:defRPr/>
            </a:pPr>
            <a:r>
              <a:rPr lang="en-US" dirty="0"/>
              <a:t>Don’t ever say “we’re not leaving</a:t>
            </a:r>
            <a:r>
              <a:rPr lang="en-US" baseline="0" dirty="0"/>
              <a:t> here until you tell us…”  It opens up to a potential false imprisonment claim.  Leave the drama for TV and movies.</a:t>
            </a:r>
            <a:endParaRPr lang="en-US" dirty="0"/>
          </a:p>
          <a:p>
            <a:endParaRPr lang="en-US" dirty="0"/>
          </a:p>
          <a:p>
            <a:r>
              <a:rPr lang="en-US" dirty="0"/>
              <a:t>When confirming</a:t>
            </a:r>
            <a:r>
              <a:rPr lang="en-US" baseline="0" dirty="0"/>
              <a:t> your understanding, attempt to place the facts in a chronological order and confirm the chronology with the interviewee</a:t>
            </a:r>
          </a:p>
          <a:p>
            <a:endParaRPr lang="en-US" dirty="0"/>
          </a:p>
          <a:p>
            <a:r>
              <a:rPr lang="en-US" dirty="0"/>
              <a:t>Recordings - New York is</a:t>
            </a:r>
            <a:r>
              <a:rPr lang="en-US" baseline="0" dirty="0"/>
              <a:t> a one-party consent state.  Recordings generally do not help in future litigation but if you are going to do it, place the recorder in plain view, obtain witness’ consent, state date, time, place of interview, name of participants and have witness confirm on tame their knowledge of and consent to the recording.  To ensure you are not being recorded, set up security protocols of having individuals leave their coats, bags, and phones outside the interview room.</a:t>
            </a:r>
          </a:p>
          <a:p>
            <a:endParaRPr lang="en-US" baseline="0" dirty="0"/>
          </a:p>
          <a:p>
            <a:r>
              <a:rPr lang="en-US" baseline="0" dirty="0"/>
              <a:t>Don’t block the witness – could lead to a false imprisonment claim.  Try to have a room with two exits.  The location should be as far away from the employee population as possible.  “Covert” off-site locations can be advantageous if it would minimize employee gossip, but balance with people questioning why somebody is not in the office</a:t>
            </a:r>
          </a:p>
          <a:p>
            <a:endParaRPr lang="en-US" baseline="0" dirty="0"/>
          </a:p>
          <a:p>
            <a:r>
              <a:rPr lang="en-US" baseline="0" dirty="0"/>
              <a:t>For your security, map out an exit strategy for you, especially if dealing with a hostile witness.  Have local law enforcement/corporate security resources on hand.  (Pre-program cell phone with security)</a:t>
            </a:r>
          </a:p>
          <a:p>
            <a:endParaRPr lang="en-US" baseline="0" dirty="0"/>
          </a:p>
          <a:p>
            <a:r>
              <a:rPr lang="en-US" baseline="0" dirty="0"/>
              <a:t>Have water on hand</a:t>
            </a:r>
          </a:p>
          <a:p>
            <a:endParaRPr lang="en-US" baseline="0" dirty="0"/>
          </a:p>
          <a:p>
            <a:r>
              <a:rPr lang="en-US" baseline="0" dirty="0"/>
              <a:t>Choose a setting that will have minimal barriers in order to view body language</a:t>
            </a:r>
          </a:p>
          <a:p>
            <a:endParaRPr lang="en-US" baseline="0" dirty="0"/>
          </a:p>
        </p:txBody>
      </p:sp>
      <p:sp>
        <p:nvSpPr>
          <p:cNvPr id="4" name="Slide Number Placeholder 3"/>
          <p:cNvSpPr>
            <a:spLocks noGrp="1"/>
          </p:cNvSpPr>
          <p:nvPr>
            <p:ph type="sldNum" sz="quarter" idx="10"/>
          </p:nvPr>
        </p:nvSpPr>
        <p:spPr/>
        <p:txBody>
          <a:bodyPr/>
          <a:lstStyle/>
          <a:p>
            <a:fld id="{67B0A294-9D90-E641-8EC1-3999F211BBF5}" type="slidenum">
              <a:rPr lang="en-US" smtClean="0"/>
              <a:t>13</a:t>
            </a:fld>
            <a:endParaRPr lang="en-US" dirty="0"/>
          </a:p>
        </p:txBody>
      </p:sp>
    </p:spTree>
    <p:extLst>
      <p:ext uri="{BB962C8B-B14F-4D97-AF65-F5344CB8AC3E}">
        <p14:creationId xmlns:p14="http://schemas.microsoft.com/office/powerpoint/2010/main" val="4203372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36" lvl="1" indent="-291136" defTabSz="291136" eaLnBrk="0" fontAlgn="base" hangingPunct="0">
              <a:spcBef>
                <a:spcPct val="30000"/>
              </a:spcBef>
              <a:spcAft>
                <a:spcPct val="0"/>
              </a:spcAft>
              <a:defRPr/>
            </a:pPr>
            <a:r>
              <a:rPr lang="en-US" dirty="0"/>
              <a:t>Calling</a:t>
            </a:r>
            <a:r>
              <a:rPr lang="en-US" baseline="0" dirty="0"/>
              <a:t> in witnesses before having evidence = fast track to “he said / she said” cases</a:t>
            </a:r>
          </a:p>
          <a:p>
            <a:pPr marL="291136" lvl="1" indent="-291136" defTabSz="291136" eaLnBrk="0" fontAlgn="base" hangingPunct="0">
              <a:spcBef>
                <a:spcPct val="30000"/>
              </a:spcBef>
              <a:spcAft>
                <a:spcPct val="0"/>
              </a:spcAft>
              <a:defRPr/>
            </a:pPr>
            <a:r>
              <a:rPr lang="en-US" baseline="0" dirty="0"/>
              <a:t>Talking with the accused before having evidence = more “he said / she said cases”</a:t>
            </a:r>
          </a:p>
          <a:p>
            <a:pPr marL="291136" lvl="1" indent="-291136" defTabSz="291136" eaLnBrk="0" fontAlgn="base" hangingPunct="0">
              <a:spcBef>
                <a:spcPct val="30000"/>
              </a:spcBef>
              <a:spcAft>
                <a:spcPct val="0"/>
              </a:spcAft>
              <a:defRPr/>
            </a:pPr>
            <a:r>
              <a:rPr lang="en-US" baseline="0" dirty="0"/>
              <a:t>Taking the complaint’s word that he/she is telling the truth = a novice investigator</a:t>
            </a:r>
          </a:p>
          <a:p>
            <a:pPr marL="291136" lvl="1" indent="-291136" defTabSz="291136" eaLnBrk="0" fontAlgn="base" hangingPunct="0">
              <a:spcBef>
                <a:spcPct val="30000"/>
              </a:spcBef>
              <a:spcAft>
                <a:spcPct val="0"/>
              </a:spcAft>
              <a:defRPr/>
            </a:pPr>
            <a:r>
              <a:rPr lang="en-US" baseline="0" dirty="0"/>
              <a:t>Prepare, prepare, prepare and create a strategy to work a good case</a:t>
            </a:r>
            <a:endParaRPr lang="en-US" dirty="0"/>
          </a:p>
          <a:p>
            <a:pPr marL="291136" lvl="1" indent="-291136" defTabSz="291136" eaLnBrk="0" fontAlgn="base" hangingPunct="0">
              <a:spcBef>
                <a:spcPct val="30000"/>
              </a:spcBef>
              <a:spcAft>
                <a:spcPct val="0"/>
              </a:spcAft>
              <a:defRPr/>
            </a:pPr>
            <a:endParaRPr lang="en-US" dirty="0"/>
          </a:p>
          <a:p>
            <a:pPr marL="291136" lvl="1" indent="-291136" defTabSz="291136" eaLnBrk="0" fontAlgn="base" hangingPunct="0">
              <a:spcBef>
                <a:spcPct val="30000"/>
              </a:spcBef>
              <a:spcAft>
                <a:spcPct val="0"/>
              </a:spcAft>
              <a:defRPr/>
            </a:pPr>
            <a:r>
              <a:rPr lang="en-US" dirty="0"/>
              <a:t>A general practice is to interview the Complainant first.  This can help define the scope of the investigation.  It is effective first in refining the investigative plan.  If additional evidence is discovered, you should be able to re-interview the Complainant to ask follow-up questions</a:t>
            </a:r>
            <a:r>
              <a:rPr lang="en-US" baseline="0" dirty="0"/>
              <a:t>.</a:t>
            </a:r>
            <a:endParaRPr lang="en-US" dirty="0"/>
          </a:p>
          <a:p>
            <a:pPr marL="291136" lvl="1" indent="-291136" defTabSz="291136" eaLnBrk="0" fontAlgn="base" hangingPunct="0">
              <a:spcBef>
                <a:spcPct val="30000"/>
              </a:spcBef>
              <a:spcAft>
                <a:spcPct val="0"/>
              </a:spcAft>
              <a:defRPr/>
            </a:pPr>
            <a:endParaRPr lang="en-US" dirty="0"/>
          </a:p>
          <a:p>
            <a:pPr marL="291136" lvl="1" indent="-291136" defTabSz="291136" eaLnBrk="0" fontAlgn="base" hangingPunct="0">
              <a:spcBef>
                <a:spcPct val="30000"/>
              </a:spcBef>
              <a:spcAft>
                <a:spcPct val="0"/>
              </a:spcAft>
              <a:defRPr/>
            </a:pPr>
            <a:r>
              <a:rPr lang="en-US" dirty="0"/>
              <a:t>Utilize</a:t>
            </a:r>
            <a:r>
              <a:rPr lang="en-US" baseline="0" dirty="0"/>
              <a:t> </a:t>
            </a:r>
            <a:r>
              <a:rPr lang="en-US" dirty="0"/>
              <a:t>outline of interview, but don’t be tied to it.  By</a:t>
            </a:r>
            <a:r>
              <a:rPr lang="en-US" baseline="0" dirty="0"/>
              <a:t> sticking only to the list of questions, you may fail to follow up on information provided by the interviewee </a:t>
            </a:r>
            <a:endParaRPr lang="en-US" dirty="0"/>
          </a:p>
          <a:p>
            <a:pPr marL="291136" indent="-291136" defTabSz="291136"/>
            <a:endParaRPr lang="en-US" dirty="0"/>
          </a:p>
          <a:p>
            <a:pPr marL="291136" indent="-291136" defTabSz="291136"/>
            <a:r>
              <a:rPr lang="en-US" dirty="0"/>
              <a:t>Keep in Mind:</a:t>
            </a:r>
          </a:p>
          <a:p>
            <a:pPr marL="291136" indent="-291136" defTabSz="291136">
              <a:buFont typeface="Arial" panose="020B0604020202020204" pitchFamily="34" charset="0"/>
              <a:buChar char="•"/>
            </a:pPr>
            <a:r>
              <a:rPr lang="en-US" dirty="0"/>
              <a:t>Complainant may feel the process is geared toward protecting management</a:t>
            </a:r>
          </a:p>
          <a:p>
            <a:pPr marL="291136" indent="-291136" defTabSz="291136">
              <a:buFont typeface="Arial" panose="020B0604020202020204" pitchFamily="34" charset="0"/>
              <a:buChar char="•"/>
            </a:pPr>
            <a:r>
              <a:rPr lang="en-US" dirty="0"/>
              <a:t>Complainant may be emotional</a:t>
            </a:r>
          </a:p>
          <a:p>
            <a:pPr marL="291136" indent="-291136" defTabSz="291136">
              <a:buFont typeface="Arial" panose="020B0604020202020204" pitchFamily="34" charset="0"/>
              <a:buChar char="•"/>
            </a:pPr>
            <a:r>
              <a:rPr lang="en-US" dirty="0"/>
              <a:t>You are an impartial fact-finder – do not judge degree of seriousness</a:t>
            </a:r>
          </a:p>
          <a:p>
            <a:pPr marL="291136" indent="-291136" defTabSz="291136">
              <a:buFont typeface="Arial" panose="020B0604020202020204" pitchFamily="34" charset="0"/>
              <a:buChar char="•"/>
            </a:pPr>
            <a:r>
              <a:rPr lang="en-US" dirty="0"/>
              <a:t>Complainant may feel uncomfortable continuing work</a:t>
            </a:r>
          </a:p>
          <a:p>
            <a:pPr marL="291136" indent="-291136" defTabSz="291136"/>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14</a:t>
            </a:fld>
            <a:endParaRPr lang="en-US" dirty="0"/>
          </a:p>
        </p:txBody>
      </p:sp>
    </p:spTree>
    <p:extLst>
      <p:ext uri="{BB962C8B-B14F-4D97-AF65-F5344CB8AC3E}">
        <p14:creationId xmlns:p14="http://schemas.microsoft.com/office/powerpoint/2010/main" val="4237869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alert for potential need for counselling or other supports, but investigator should not play a counselling role</a:t>
            </a:r>
          </a:p>
        </p:txBody>
      </p:sp>
      <p:sp>
        <p:nvSpPr>
          <p:cNvPr id="4" name="Slide Number Placeholder 3"/>
          <p:cNvSpPr>
            <a:spLocks noGrp="1"/>
          </p:cNvSpPr>
          <p:nvPr>
            <p:ph type="sldNum" sz="quarter" idx="10"/>
          </p:nvPr>
        </p:nvSpPr>
        <p:spPr/>
        <p:txBody>
          <a:bodyPr/>
          <a:lstStyle/>
          <a:p>
            <a:fld id="{67B0A294-9D90-E641-8EC1-3999F211BBF5}" type="slidenum">
              <a:rPr lang="en-US" smtClean="0"/>
              <a:t>15</a:t>
            </a:fld>
            <a:endParaRPr lang="en-US" dirty="0"/>
          </a:p>
        </p:txBody>
      </p:sp>
    </p:spTree>
    <p:extLst>
      <p:ext uri="{BB962C8B-B14F-4D97-AF65-F5344CB8AC3E}">
        <p14:creationId xmlns:p14="http://schemas.microsoft.com/office/powerpoint/2010/main" val="3061862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Exceptions to sharing what others have said – interviewing the accused and when attempting</a:t>
            </a:r>
            <a:r>
              <a:rPr lang="en-US" baseline="0" dirty="0"/>
              <a:t> to obtain information from a hostile witness</a:t>
            </a:r>
          </a:p>
          <a:p>
            <a:endParaRPr lang="en-US" baseline="0" dirty="0"/>
          </a:p>
          <a:p>
            <a:r>
              <a:rPr lang="en-US" dirty="0"/>
              <a:t>Cannot</a:t>
            </a:r>
            <a:r>
              <a:rPr lang="en-US" baseline="0" dirty="0"/>
              <a:t> guarantee confidentiality, but request that they keep the discussion confidential</a:t>
            </a:r>
            <a:endParaRPr lang="en-US" dirty="0"/>
          </a:p>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16</a:t>
            </a:fld>
            <a:endParaRPr lang="en-US" dirty="0"/>
          </a:p>
        </p:txBody>
      </p:sp>
    </p:spTree>
    <p:extLst>
      <p:ext uri="{BB962C8B-B14F-4D97-AF65-F5344CB8AC3E}">
        <p14:creationId xmlns:p14="http://schemas.microsoft.com/office/powerpoint/2010/main" val="3203790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r>
              <a:rPr lang="en-US" dirty="0"/>
              <a:t> Anger is a natural response. </a:t>
            </a:r>
          </a:p>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17</a:t>
            </a:fld>
            <a:endParaRPr lang="en-US" dirty="0"/>
          </a:p>
        </p:txBody>
      </p:sp>
    </p:spTree>
    <p:extLst>
      <p:ext uri="{BB962C8B-B14F-4D97-AF65-F5344CB8AC3E}">
        <p14:creationId xmlns:p14="http://schemas.microsoft.com/office/powerpoint/2010/main" val="1699555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Save embarrassing and unfriendly questions for the end to avoid witness becoming defensive and less open.</a:t>
            </a:r>
          </a:p>
          <a:p>
            <a:pPr lvl="1"/>
            <a:endParaRPr lang="en-US" dirty="0"/>
          </a:p>
          <a:p>
            <a:pPr marL="465887" lvl="1" defTabSz="465887"/>
            <a:r>
              <a:rPr lang="en-US" dirty="0">
                <a:solidFill>
                  <a:srgbClr val="000000"/>
                </a:solidFill>
              </a:rPr>
              <a:t>Power of silence.</a:t>
            </a:r>
            <a:r>
              <a:rPr lang="en-US" dirty="0"/>
              <a:t>  Waiting in silence before asking the next question often prompts the interviewee to continue speaking.</a:t>
            </a:r>
            <a:endParaRPr lang="en-US" dirty="0">
              <a:solidFill>
                <a:srgbClr val="000000"/>
              </a:solidFill>
            </a:endParaRPr>
          </a:p>
          <a:p>
            <a:pPr lvl="1"/>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18</a:t>
            </a:fld>
            <a:endParaRPr lang="en-US" dirty="0"/>
          </a:p>
        </p:txBody>
      </p:sp>
    </p:spTree>
    <p:extLst>
      <p:ext uri="{BB962C8B-B14F-4D97-AF65-F5344CB8AC3E}">
        <p14:creationId xmlns:p14="http://schemas.microsoft.com/office/powerpoint/2010/main" val="998350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19</a:t>
            </a:fld>
            <a:endParaRPr lang="en-US" dirty="0"/>
          </a:p>
        </p:txBody>
      </p:sp>
    </p:spTree>
    <p:extLst>
      <p:ext uri="{BB962C8B-B14F-4D97-AF65-F5344CB8AC3E}">
        <p14:creationId xmlns:p14="http://schemas.microsoft.com/office/powerpoint/2010/main" val="743639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Watch for non-responsive answers</a:t>
            </a:r>
          </a:p>
          <a:p>
            <a:pPr marL="640594" lvl="1" indent="-174708">
              <a:buFont typeface="Arial" panose="020B0604020202020204" pitchFamily="34" charset="0"/>
              <a:buChar char="•"/>
            </a:pPr>
            <a:r>
              <a:rPr lang="en-US" dirty="0"/>
              <a:t>Q: Did you say anything to Complainant on August 3, 2015 about her clothing?</a:t>
            </a:r>
          </a:p>
          <a:p>
            <a:pPr marL="640594" lvl="1" indent="-174708">
              <a:buFont typeface="Arial" panose="020B0604020202020204" pitchFamily="34" charset="0"/>
              <a:buChar char="•"/>
            </a:pPr>
            <a:r>
              <a:rPr lang="en-US" dirty="0"/>
              <a:t>A: I don’t remember what Complainant was wearing on that date</a:t>
            </a:r>
          </a:p>
          <a:p>
            <a:pPr marL="174708" indent="-174708">
              <a:buFont typeface="Arial" panose="020B0604020202020204" pitchFamily="34" charset="0"/>
              <a:buChar char="•"/>
            </a:pPr>
            <a:r>
              <a:rPr lang="en-US" dirty="0"/>
              <a:t>Repeat questions to ensure the accused understands the question</a:t>
            </a:r>
          </a:p>
          <a:p>
            <a:pPr marL="174708" indent="-174708">
              <a:buFont typeface="Arial" panose="020B0604020202020204" pitchFamily="34" charset="0"/>
              <a:buChar char="•"/>
            </a:pPr>
            <a:r>
              <a:rPr lang="en-US" dirty="0"/>
              <a:t>Point out why the answer is not responsive to the question</a:t>
            </a:r>
          </a:p>
          <a:p>
            <a:pPr marL="174708" indent="-174708">
              <a:buFont typeface="Arial" panose="020B0604020202020204" pitchFamily="34" charset="0"/>
              <a:buChar char="•"/>
            </a:pPr>
            <a:r>
              <a:rPr lang="en-US" dirty="0"/>
              <a:t>Give the employee a chance to clarify</a:t>
            </a:r>
          </a:p>
          <a:p>
            <a:pPr marL="174708" indent="-174708">
              <a:buFont typeface="Arial" panose="020B0604020202020204" pitchFamily="34" charset="0"/>
              <a:buChar char="•"/>
            </a:pPr>
            <a:r>
              <a:rPr lang="en-US" dirty="0"/>
              <a:t>Include non-responsive answers in notes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With witnesses who are upset, i.e. crying:</a:t>
            </a:r>
          </a:p>
          <a:p>
            <a:pPr marL="640594" lvl="1" indent="-174708">
              <a:buFont typeface="Arial" panose="020B0604020202020204" pitchFamily="34" charset="0"/>
              <a:buChar char="•"/>
            </a:pPr>
            <a:r>
              <a:rPr lang="en-US" dirty="0"/>
              <a:t>Be patient, allow the witness time to take a break if needed</a:t>
            </a:r>
          </a:p>
          <a:p>
            <a:pPr marL="640594" lvl="1" indent="-174708">
              <a:buFont typeface="Arial" panose="020B0604020202020204" pitchFamily="34" charset="0"/>
              <a:buChar char="•"/>
            </a:pPr>
            <a:r>
              <a:rPr lang="en-US" dirty="0"/>
              <a:t>Be understanding</a:t>
            </a:r>
          </a:p>
          <a:p>
            <a:pPr marL="640594" lvl="1" indent="-174708">
              <a:buFont typeface="Arial" panose="020B0604020202020204" pitchFamily="34" charset="0"/>
              <a:buChar char="•"/>
            </a:pPr>
            <a:r>
              <a:rPr lang="en-US" dirty="0"/>
              <a:t>Try to move through</a:t>
            </a:r>
            <a:r>
              <a:rPr lang="en-US" baseline="0" dirty="0"/>
              <a:t> the questioning at a slower pace </a:t>
            </a:r>
          </a:p>
          <a:p>
            <a:pPr marL="640594" lvl="1" indent="-174708">
              <a:buFont typeface="Arial" panose="020B0604020202020204" pitchFamily="34" charset="0"/>
              <a:buChar char="•"/>
            </a:pPr>
            <a:r>
              <a:rPr lang="en-US" baseline="0" dirty="0"/>
              <a:t>Offer the witness water, tissue</a:t>
            </a:r>
          </a:p>
          <a:p>
            <a:endParaRPr lang="en-US" baseline="0" dirty="0"/>
          </a:p>
          <a:p>
            <a:pPr marL="174708" indent="-174708">
              <a:buFont typeface="Arial" panose="020B0604020202020204" pitchFamily="34" charset="0"/>
              <a:buChar char="•"/>
            </a:pPr>
            <a:r>
              <a:rPr lang="en-US" baseline="0" dirty="0"/>
              <a:t>With witnesses who are argumentative:</a:t>
            </a:r>
          </a:p>
          <a:p>
            <a:pPr marL="640594" lvl="1" indent="-174708">
              <a:buFont typeface="Arial" panose="020B0604020202020204" pitchFamily="34" charset="0"/>
              <a:buChar char="•"/>
            </a:pPr>
            <a:r>
              <a:rPr lang="en-US" baseline="0" dirty="0"/>
              <a:t>Do not engage in any attempt to create an argument</a:t>
            </a:r>
          </a:p>
          <a:p>
            <a:pPr marL="640594" lvl="1" indent="-174708">
              <a:buFont typeface="Arial" panose="020B0604020202020204" pitchFamily="34" charset="0"/>
              <a:buChar char="•"/>
            </a:pPr>
            <a:r>
              <a:rPr lang="en-US" baseline="0" dirty="0"/>
              <a:t>Remind the witness why you are there</a:t>
            </a:r>
          </a:p>
          <a:p>
            <a:pPr marL="640594" lvl="1" indent="-174708">
              <a:buFont typeface="Arial" panose="020B0604020202020204" pitchFamily="34" charset="0"/>
              <a:buChar char="•"/>
            </a:pPr>
            <a:r>
              <a:rPr lang="en-US" baseline="0" dirty="0"/>
              <a:t>If this is the accused, explain that this is his/her chance to tell their side</a:t>
            </a:r>
          </a:p>
          <a:p>
            <a:pPr marL="640594" lvl="1" indent="-174708">
              <a:buFont typeface="Arial" panose="020B0604020202020204" pitchFamily="34" charset="0"/>
              <a:buChar char="•"/>
            </a:pPr>
            <a:r>
              <a:rPr lang="en-US" baseline="0" dirty="0"/>
              <a:t>Reiterate your role as a neutral fact finder</a:t>
            </a:r>
          </a:p>
          <a:p>
            <a:pPr marL="640594" lvl="1" indent="-174708">
              <a:buFont typeface="Arial" panose="020B0604020202020204" pitchFamily="34" charset="0"/>
              <a:buChar char="•"/>
            </a:pPr>
            <a:r>
              <a:rPr lang="en-US" baseline="0" dirty="0"/>
              <a:t>Remind the witness you will be making your conclusions based on information obtained during the investigation and encourage the witness to provide you with all information he/she believes is relevant.</a:t>
            </a:r>
          </a:p>
          <a:p>
            <a:pPr marL="465887" lvl="1"/>
            <a:endParaRPr lang="en-US" baseline="0" dirty="0"/>
          </a:p>
          <a:p>
            <a:pPr marL="291136" indent="-291136" defTabSz="291136">
              <a:buFont typeface="Arial" panose="020B0604020202020204" pitchFamily="34" charset="0"/>
              <a:buChar char="•"/>
            </a:pPr>
            <a:r>
              <a:rPr lang="en-US" dirty="0"/>
              <a:t>What if the witness asks</a:t>
            </a:r>
            <a:r>
              <a:rPr lang="en-US" baseline="0" dirty="0"/>
              <a:t> to bring an attorney?</a:t>
            </a:r>
          </a:p>
          <a:p>
            <a:pPr marL="757023" lvl="1" indent="-291136" defTabSz="291136">
              <a:buFont typeface="Arial" panose="020B0604020202020204" pitchFamily="34" charset="0"/>
              <a:buChar char="•"/>
            </a:pPr>
            <a:r>
              <a:rPr lang="en-US" dirty="0"/>
              <a:t>No lawyers (unless the interviewer is an attorney) – this is your investigation and the interviewee is your employee.</a:t>
            </a:r>
          </a:p>
          <a:p>
            <a:pPr marL="757023" lvl="1" indent="-291136" defTabSz="291136">
              <a:buFont typeface="Arial" panose="020B0604020202020204" pitchFamily="34" charset="0"/>
              <a:buChar char="•"/>
            </a:pPr>
            <a:r>
              <a:rPr lang="en-US" dirty="0"/>
              <a:t>If union employee may be able to have union representative present.  </a:t>
            </a:r>
          </a:p>
          <a:p>
            <a:pPr marL="757023" lvl="1" indent="-291136" defTabSz="291136">
              <a:buFont typeface="Arial" panose="020B0604020202020204" pitchFamily="34" charset="0"/>
              <a:buChar char="•"/>
            </a:pPr>
            <a:endParaRPr lang="en-US" dirty="0"/>
          </a:p>
          <a:p>
            <a:pPr marL="757023" lvl="1" indent="-291136" defTabSz="291136">
              <a:buFont typeface="Arial" panose="020B0604020202020204" pitchFamily="34" charset="0"/>
              <a:buChar char="•"/>
            </a:pPr>
            <a:r>
              <a:rPr lang="en-US" dirty="0"/>
              <a:t>Hostile</a:t>
            </a:r>
            <a:r>
              <a:rPr lang="en-US" baseline="0" dirty="0"/>
              <a:t> Witnesses</a:t>
            </a:r>
            <a:endParaRPr lang="en-US" dirty="0"/>
          </a:p>
          <a:p>
            <a:pPr marL="291136" indent="-291136" defTabSz="291136">
              <a:buFont typeface="Arial" panose="020B0604020202020204" pitchFamily="34" charset="0"/>
              <a:buChar char="•"/>
            </a:pPr>
            <a:r>
              <a:rPr lang="en-US" dirty="0"/>
              <a:t>Refusal to answer questions will be considered an adverse inference.</a:t>
            </a:r>
          </a:p>
          <a:p>
            <a:pPr marL="291136" indent="-291136" defTabSz="291136">
              <a:buFont typeface="Arial" panose="020B0604020202020204" pitchFamily="34" charset="0"/>
              <a:buChar char="•"/>
            </a:pPr>
            <a:r>
              <a:rPr lang="en-US" dirty="0"/>
              <a:t>Will</a:t>
            </a:r>
            <a:r>
              <a:rPr lang="en-US" baseline="0" dirty="0"/>
              <a:t> be forced to r</a:t>
            </a:r>
            <a:r>
              <a:rPr lang="en-US" dirty="0"/>
              <a:t>each conclusions without the benefit of input.</a:t>
            </a:r>
          </a:p>
          <a:p>
            <a:pPr marL="291136" indent="-291136" defTabSz="291136">
              <a:buFont typeface="Arial" panose="020B0604020202020204" pitchFamily="34" charset="0"/>
              <a:buChar char="•"/>
            </a:pPr>
            <a:r>
              <a:rPr lang="en-US" dirty="0"/>
              <a:t>Document lack of cooperation.</a:t>
            </a:r>
          </a:p>
          <a:p>
            <a:pPr marL="291136" indent="-291136" defTabSz="291136">
              <a:buFont typeface="Arial" panose="020B0604020202020204" pitchFamily="34" charset="0"/>
              <a:buChar char="•"/>
            </a:pPr>
            <a:endParaRPr lang="en-US" dirty="0"/>
          </a:p>
          <a:p>
            <a:pPr marL="174708" indent="-174708">
              <a:buFont typeface="Arial" panose="020B0604020202020204" pitchFamily="34" charset="0"/>
              <a:buChar char="•"/>
            </a:pPr>
            <a:r>
              <a:rPr lang="en-US" dirty="0"/>
              <a:t>Watch for diversions -- new allegations designed to redirect your attention</a:t>
            </a:r>
          </a:p>
          <a:p>
            <a:pPr marL="640594" lvl="1" indent="-174708">
              <a:buFont typeface="Arial" panose="020B0604020202020204" pitchFamily="34" charset="0"/>
              <a:buChar char="•"/>
            </a:pPr>
            <a:r>
              <a:rPr lang="en-US" dirty="0"/>
              <a:t>Stay focused, stay on point</a:t>
            </a:r>
          </a:p>
          <a:p>
            <a:pPr marL="640594" lvl="1" indent="-174708">
              <a:buFont typeface="Arial" panose="020B0604020202020204" pitchFamily="34" charset="0"/>
              <a:buChar char="•"/>
            </a:pPr>
            <a:r>
              <a:rPr lang="en-US" dirty="0"/>
              <a:t>Remind witness of the scope of the investigation </a:t>
            </a:r>
          </a:p>
          <a:p>
            <a:pPr marL="174708" indent="-174708">
              <a:buFont typeface="Arial" panose="020B0604020202020204" pitchFamily="34" charset="0"/>
              <a:buChar char="•"/>
            </a:pPr>
            <a:r>
              <a:rPr lang="en-US" dirty="0"/>
              <a:t>If issues are raised that are material, address them when you are ready, not when they are raised by the accused, i.e. thank you for bringing that</a:t>
            </a:r>
            <a:r>
              <a:rPr lang="en-US" baseline="0" dirty="0"/>
              <a:t> to my attention, I do want to ask you some questions about that but right now we are focused on . . . . </a:t>
            </a:r>
            <a:endParaRPr lang="en-US" dirty="0"/>
          </a:p>
          <a:p>
            <a:pPr marL="174708" indent="-174708">
              <a:buFont typeface="Arial" panose="020B0604020202020204" pitchFamily="34" charset="0"/>
              <a:buChar char="•"/>
            </a:pPr>
            <a:r>
              <a:rPr lang="en-US" dirty="0"/>
              <a:t>Or, consider separate investigation of new issues raised by the accused</a:t>
            </a:r>
          </a:p>
          <a:p>
            <a:pPr marL="291136" indent="-291136" defTabSz="291136">
              <a:buFont typeface="Arial" panose="020B0604020202020204" pitchFamily="34" charset="0"/>
              <a:buChar char="•"/>
            </a:pPr>
            <a:endParaRPr lang="en-US" dirty="0"/>
          </a:p>
          <a:p>
            <a:pPr marL="291136" indent="-291136" defTabSz="291136">
              <a:buFont typeface="Arial" panose="020B0604020202020204" pitchFamily="34" charset="0"/>
              <a:buChar char="•"/>
            </a:pPr>
            <a:r>
              <a:rPr lang="en-US" dirty="0"/>
              <a:t>Reluctant Witnesses (will answer cautiously,</a:t>
            </a:r>
            <a:r>
              <a:rPr lang="en-US" baseline="0" dirty="0"/>
              <a:t> tentatively, and softly)</a:t>
            </a:r>
            <a:r>
              <a:rPr lang="en-US" dirty="0"/>
              <a:t> – consider reason for reluctance (peer pressure, retaliation, corrective action, distrust</a:t>
            </a:r>
            <a:r>
              <a:rPr lang="en-US" baseline="0" dirty="0"/>
              <a:t> of management)</a:t>
            </a:r>
          </a:p>
          <a:p>
            <a:pPr marL="291136" indent="-291136" defTabSz="291136">
              <a:buFont typeface="Arial" panose="020B0604020202020204" pitchFamily="34" charset="0"/>
              <a:buChar char="•"/>
            </a:pPr>
            <a:r>
              <a:rPr lang="en-US" baseline="0" dirty="0"/>
              <a:t>Questioning Technique:  I can sense that you are reluctant to talk with us.  Am I right?  What are your concerns in talking with us?</a:t>
            </a:r>
            <a:br>
              <a:rPr lang="en-US" baseline="0" dirty="0"/>
            </a:br>
            <a:r>
              <a:rPr lang="en-US" baseline="0" dirty="0"/>
              <a:t>Empathy Technique:  I understand this is difficult for you, Maria.  I know you’ve worked for Bob for a really long time.</a:t>
            </a:r>
          </a:p>
          <a:p>
            <a:pPr marL="291136" indent="-291136" defTabSz="291136">
              <a:buFont typeface="Arial" panose="020B0604020202020204" pitchFamily="34" charset="0"/>
              <a:buChar char="•"/>
            </a:pPr>
            <a:r>
              <a:rPr lang="en-US" baseline="0" dirty="0"/>
              <a:t>Integrity Technique:  Maria, you strike me as a person with a high degree of integrity.  And people who have integrity always tell the truth…</a:t>
            </a:r>
          </a:p>
          <a:p>
            <a:pPr marL="291136" indent="-291136" defTabSz="291136">
              <a:buFont typeface="Arial" panose="020B0604020202020204" pitchFamily="34" charset="0"/>
              <a:buChar char="•"/>
            </a:pPr>
            <a:r>
              <a:rPr lang="en-US" baseline="0" dirty="0"/>
              <a:t>Change the Context Technique:  Maria, I can sense you are reluctant to talk with us.  Let me ask you, what if instead of this situation involving your coworker Jessica, it were your daughter?  Wouldn’t you want people to tell the truth?</a:t>
            </a:r>
            <a:endParaRPr lang="en-US" dirty="0"/>
          </a:p>
          <a:p>
            <a:pPr marL="465887" lvl="1"/>
            <a:r>
              <a:rPr lang="en-US" baseline="0" dirty="0"/>
              <a:t>  </a:t>
            </a:r>
          </a:p>
        </p:txBody>
      </p:sp>
      <p:sp>
        <p:nvSpPr>
          <p:cNvPr id="4" name="Slide Number Placeholder 3"/>
          <p:cNvSpPr>
            <a:spLocks noGrp="1"/>
          </p:cNvSpPr>
          <p:nvPr>
            <p:ph type="sldNum" sz="quarter" idx="10"/>
          </p:nvPr>
        </p:nvSpPr>
        <p:spPr/>
        <p:txBody>
          <a:bodyPr/>
          <a:lstStyle/>
          <a:p>
            <a:fld id="{67B0A294-9D90-E641-8EC1-3999F211BBF5}" type="slidenum">
              <a:rPr lang="en-US" smtClean="0"/>
              <a:t>20</a:t>
            </a:fld>
            <a:endParaRPr lang="en-US" dirty="0"/>
          </a:p>
        </p:txBody>
      </p:sp>
    </p:spTree>
    <p:extLst>
      <p:ext uri="{BB962C8B-B14F-4D97-AF65-F5344CB8AC3E}">
        <p14:creationId xmlns:p14="http://schemas.microsoft.com/office/powerpoint/2010/main" val="196161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Return back to the example? </a:t>
            </a:r>
          </a:p>
        </p:txBody>
      </p:sp>
      <p:sp>
        <p:nvSpPr>
          <p:cNvPr id="4" name="Slide Number Placeholder 3"/>
          <p:cNvSpPr>
            <a:spLocks noGrp="1"/>
          </p:cNvSpPr>
          <p:nvPr>
            <p:ph type="sldNum" sz="quarter" idx="10"/>
          </p:nvPr>
        </p:nvSpPr>
        <p:spPr/>
        <p:txBody>
          <a:bodyPr/>
          <a:lstStyle/>
          <a:p>
            <a:fld id="{67B0A294-9D90-E641-8EC1-3999F211BBF5}" type="slidenum">
              <a:rPr lang="en-US" smtClean="0"/>
              <a:t>3</a:t>
            </a:fld>
            <a:endParaRPr lang="en-US" dirty="0"/>
          </a:p>
        </p:txBody>
      </p:sp>
    </p:spTree>
    <p:extLst>
      <p:ext uri="{BB962C8B-B14F-4D97-AF65-F5344CB8AC3E}">
        <p14:creationId xmlns:p14="http://schemas.microsoft.com/office/powerpoint/2010/main" val="2293682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21</a:t>
            </a:fld>
            <a:endParaRPr lang="en-US" dirty="0"/>
          </a:p>
        </p:txBody>
      </p:sp>
    </p:spTree>
    <p:extLst>
      <p:ext uri="{BB962C8B-B14F-4D97-AF65-F5344CB8AC3E}">
        <p14:creationId xmlns:p14="http://schemas.microsoft.com/office/powerpoint/2010/main" val="3077518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22</a:t>
            </a:fld>
            <a:endParaRPr lang="en-US" dirty="0"/>
          </a:p>
        </p:txBody>
      </p:sp>
    </p:spTree>
    <p:extLst>
      <p:ext uri="{BB962C8B-B14F-4D97-AF65-F5344CB8AC3E}">
        <p14:creationId xmlns:p14="http://schemas.microsoft.com/office/powerpoint/2010/main" val="3408351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7B0A294-9D90-E641-8EC1-3999F211BBF5}" type="slidenum">
              <a:rPr lang="en-US" smtClean="0"/>
              <a:t>23</a:t>
            </a:fld>
            <a:endParaRPr lang="en-US" dirty="0"/>
          </a:p>
        </p:txBody>
      </p:sp>
    </p:spTree>
    <p:extLst>
      <p:ext uri="{BB962C8B-B14F-4D97-AF65-F5344CB8AC3E}">
        <p14:creationId xmlns:p14="http://schemas.microsoft.com/office/powerpoint/2010/main" val="1800870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Your</a:t>
            </a:r>
            <a:r>
              <a:rPr lang="en-US" baseline="0" dirty="0"/>
              <a:t> written and email communications with HR and other members of management taking part in the investigation will likely also become evidence.  Keep this in mind.</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investigation could potentially be undone with one email written before the actual conclusion of the investigation where a manager and an investigator are discussing that the investigation is going “as planned.” If the employee is then terminated, this email will become evidence that the investigation was merely going through the motions while they intended to terminate the employee all along.</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Plaintiff’s attorneys will attempt to find minor inconsistencies</a:t>
            </a:r>
            <a:r>
              <a:rPr lang="en-US" baseline="0" dirty="0"/>
              <a:t> in an investigation which they can make appear large and important.</a:t>
            </a:r>
          </a:p>
          <a:p>
            <a:pPr marL="171450" indent="-171450">
              <a:buFont typeface="Arial" panose="020B0604020202020204" pitchFamily="34" charset="0"/>
              <a:buChar char="•"/>
            </a:pPr>
            <a:r>
              <a:rPr lang="en-US" baseline="0" dirty="0"/>
              <a:t>They will attempt to challenge the legitimacy and accuracy of the investigator and the investigation.</a:t>
            </a:r>
          </a:p>
          <a:p>
            <a:pPr marL="171450" indent="-171450">
              <a:buFont typeface="Arial" panose="020B0604020202020204" pitchFamily="34" charset="0"/>
              <a:buChar char="•"/>
            </a:pPr>
            <a:r>
              <a:rPr lang="en-US" baseline="0" dirty="0"/>
              <a:t>For this reason, it is important that the Company strictly follows all policies and procedures.</a:t>
            </a:r>
          </a:p>
          <a:p>
            <a:pPr marL="171450" indent="-171450">
              <a:buFont typeface="Arial" panose="020B0604020202020204" pitchFamily="34" charset="0"/>
              <a:buChar char="•"/>
            </a:pPr>
            <a:endParaRPr lang="en-US"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Juries</a:t>
            </a:r>
            <a:r>
              <a:rPr lang="en-US" baseline="0" dirty="0"/>
              <a:t> want to see that an employee was given a fair investigation before they were terminated.  Was the investigation completed in good faith?</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7B0A294-9D90-E641-8EC1-3999F211BBF5}" type="slidenum">
              <a:rPr lang="en-US" smtClean="0"/>
              <a:t>24</a:t>
            </a:fld>
            <a:endParaRPr lang="en-US" dirty="0"/>
          </a:p>
        </p:txBody>
      </p:sp>
    </p:spTree>
    <p:extLst>
      <p:ext uri="{BB962C8B-B14F-4D97-AF65-F5344CB8AC3E}">
        <p14:creationId xmlns:p14="http://schemas.microsoft.com/office/powerpoint/2010/main" val="2879000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Your</a:t>
            </a:r>
            <a:r>
              <a:rPr lang="en-US" baseline="0" dirty="0"/>
              <a:t> written and email communications with HR and other members of management taking part in the investigation will likely also become evidence.  Keep this in mind.</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investigation could potentially be undone with one email written before the actual conclusion of the investigation where a manager and an investigator are discussing that the investigation is going “as planned.” If the employee is then terminated, this email will become evidence that the investigation was merely going through the motions while they intended to terminate the employee all along.</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Plaintiff’s attorneys will attempt to find minor inconsistencies</a:t>
            </a:r>
            <a:r>
              <a:rPr lang="en-US" baseline="0" dirty="0"/>
              <a:t> in an investigation which they can make appear large and important.</a:t>
            </a:r>
          </a:p>
          <a:p>
            <a:pPr marL="171450" indent="-171450">
              <a:buFont typeface="Arial" panose="020B0604020202020204" pitchFamily="34" charset="0"/>
              <a:buChar char="•"/>
            </a:pPr>
            <a:r>
              <a:rPr lang="en-US" baseline="0" dirty="0"/>
              <a:t>They will attempt to challenge the legitimacy and accuracy of the investigator and the investigation.</a:t>
            </a:r>
          </a:p>
          <a:p>
            <a:pPr marL="171450" indent="-171450">
              <a:buFont typeface="Arial" panose="020B0604020202020204" pitchFamily="34" charset="0"/>
              <a:buChar char="•"/>
            </a:pPr>
            <a:r>
              <a:rPr lang="en-US" baseline="0" dirty="0"/>
              <a:t>For this reason, it is important that the Company strictly follows all policies and procedures.</a:t>
            </a:r>
          </a:p>
          <a:p>
            <a:pPr marL="171450" indent="-171450">
              <a:buFont typeface="Arial" panose="020B0604020202020204" pitchFamily="34" charset="0"/>
              <a:buChar char="•"/>
            </a:pPr>
            <a:endParaRPr lang="en-US"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Juries</a:t>
            </a:r>
            <a:r>
              <a:rPr lang="en-US" baseline="0" dirty="0"/>
              <a:t> want to see that an employee was given a fair investigation before they were terminated.  Was the investigation completed in good faith?</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7B0A294-9D90-E641-8EC1-3999F211BBF5}" type="slidenum">
              <a:rPr lang="en-US" smtClean="0"/>
              <a:t>25</a:t>
            </a:fld>
            <a:endParaRPr lang="en-US" dirty="0"/>
          </a:p>
        </p:txBody>
      </p:sp>
    </p:spTree>
    <p:extLst>
      <p:ext uri="{BB962C8B-B14F-4D97-AF65-F5344CB8AC3E}">
        <p14:creationId xmlns:p14="http://schemas.microsoft.com/office/powerpoint/2010/main" val="1210921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2000" baseline="0" dirty="0"/>
              <a:t>Only on a need to know basis.  Who really needs to know about this to make a decision about a department’s functioning?</a:t>
            </a:r>
          </a:p>
          <a:p>
            <a:pPr>
              <a:spcBef>
                <a:spcPts val="600"/>
              </a:spcBef>
            </a:pPr>
            <a:r>
              <a:rPr lang="en-US" sz="1900" dirty="0"/>
              <a:t>	Communication to Other Employees</a:t>
            </a:r>
            <a:endParaRPr lang="en-US" sz="1500" dirty="0"/>
          </a:p>
          <a:p>
            <a:pPr lvl="1">
              <a:spcBef>
                <a:spcPts val="600"/>
              </a:spcBef>
            </a:pPr>
            <a:r>
              <a:rPr lang="en-US" altLang="en-US" sz="1600" dirty="0"/>
              <a:t>	Notify complainant:  brief summary of action taken</a:t>
            </a:r>
          </a:p>
          <a:p>
            <a:pPr lvl="1">
              <a:spcBef>
                <a:spcPts val="600"/>
              </a:spcBef>
            </a:pPr>
            <a:r>
              <a:rPr lang="en-US" altLang="en-US" sz="1600" dirty="0"/>
              <a:t>Notification to coworkers</a:t>
            </a:r>
          </a:p>
          <a:p>
            <a:pPr lvl="2">
              <a:spcBef>
                <a:spcPts val="600"/>
              </a:spcBef>
            </a:pPr>
            <a:r>
              <a:rPr lang="en-US" altLang="en-US" sz="1400" dirty="0"/>
              <a:t>If termination does not occur:  decline to comment on the specifics, citing confidentiality </a:t>
            </a:r>
          </a:p>
          <a:p>
            <a:pPr lvl="2">
              <a:spcBef>
                <a:spcPts val="600"/>
              </a:spcBef>
            </a:pPr>
            <a:r>
              <a:rPr lang="en-US" altLang="en-US" sz="1400" dirty="0"/>
              <a:t>If termination does occur:  Reply that the employee is no longer working here</a:t>
            </a:r>
          </a:p>
          <a:p>
            <a:pPr lvl="1">
              <a:spcBef>
                <a:spcPts val="600"/>
              </a:spcBef>
            </a:pPr>
            <a:r>
              <a:rPr lang="en-US" altLang="en-US" sz="1600" dirty="0"/>
              <a:t>Notification to third-parties:  involve counsel before making any statements</a:t>
            </a:r>
            <a:endParaRPr lang="en-US" sz="1700" dirty="0"/>
          </a:p>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7B0A294-9D90-E641-8EC1-3999F211BBF5}" type="slidenum">
              <a:rPr lang="en-US" smtClean="0"/>
              <a:t>26</a:t>
            </a:fld>
            <a:endParaRPr lang="en-US" dirty="0"/>
          </a:p>
        </p:txBody>
      </p:sp>
    </p:spTree>
    <p:extLst>
      <p:ext uri="{BB962C8B-B14F-4D97-AF65-F5344CB8AC3E}">
        <p14:creationId xmlns:p14="http://schemas.microsoft.com/office/powerpoint/2010/main" val="3310456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7B0A294-9D90-E641-8EC1-3999F211BBF5}" type="slidenum">
              <a:rPr lang="en-US" smtClean="0"/>
              <a:t>27</a:t>
            </a:fld>
            <a:endParaRPr lang="en-US" dirty="0"/>
          </a:p>
        </p:txBody>
      </p:sp>
    </p:spTree>
    <p:extLst>
      <p:ext uri="{BB962C8B-B14F-4D97-AF65-F5344CB8AC3E}">
        <p14:creationId xmlns:p14="http://schemas.microsoft.com/office/powerpoint/2010/main" val="3588954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7B0A294-9D90-E641-8EC1-3999F211BBF5}" type="slidenum">
              <a:rPr lang="en-US" smtClean="0"/>
              <a:t>28</a:t>
            </a:fld>
            <a:endParaRPr lang="en-US" dirty="0"/>
          </a:p>
        </p:txBody>
      </p:sp>
    </p:spTree>
    <p:extLst>
      <p:ext uri="{BB962C8B-B14F-4D97-AF65-F5344CB8AC3E}">
        <p14:creationId xmlns:p14="http://schemas.microsoft.com/office/powerpoint/2010/main" val="3386236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7B0A294-9D90-E641-8EC1-3999F211BBF5}" type="slidenum">
              <a:rPr lang="en-US" smtClean="0"/>
              <a:t>29</a:t>
            </a:fld>
            <a:endParaRPr lang="en-US" dirty="0"/>
          </a:p>
        </p:txBody>
      </p:sp>
    </p:spTree>
    <p:extLst>
      <p:ext uri="{BB962C8B-B14F-4D97-AF65-F5344CB8AC3E}">
        <p14:creationId xmlns:p14="http://schemas.microsoft.com/office/powerpoint/2010/main" val="2120484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7B0A294-9D90-E641-8EC1-3999F211BBF5}" type="slidenum">
              <a:rPr lang="en-US" smtClean="0"/>
              <a:t>30</a:t>
            </a:fld>
            <a:endParaRPr lang="en-US" dirty="0"/>
          </a:p>
        </p:txBody>
      </p:sp>
    </p:spTree>
    <p:extLst>
      <p:ext uri="{BB962C8B-B14F-4D97-AF65-F5344CB8AC3E}">
        <p14:creationId xmlns:p14="http://schemas.microsoft.com/office/powerpoint/2010/main" val="384681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4</a:t>
            </a:fld>
            <a:endParaRPr lang="en-US" dirty="0"/>
          </a:p>
        </p:txBody>
      </p:sp>
    </p:spTree>
    <p:extLst>
      <p:ext uri="{BB962C8B-B14F-4D97-AF65-F5344CB8AC3E}">
        <p14:creationId xmlns:p14="http://schemas.microsoft.com/office/powerpoint/2010/main" val="515485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7B0A294-9D90-E641-8EC1-3999F211BBF5}" type="slidenum">
              <a:rPr lang="en-US" smtClean="0"/>
              <a:t>31</a:t>
            </a:fld>
            <a:endParaRPr lang="en-US" dirty="0"/>
          </a:p>
        </p:txBody>
      </p:sp>
    </p:spTree>
    <p:extLst>
      <p:ext uri="{BB962C8B-B14F-4D97-AF65-F5344CB8AC3E}">
        <p14:creationId xmlns:p14="http://schemas.microsoft.com/office/powerpoint/2010/main" val="1383181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7B0A294-9D90-E641-8EC1-3999F211BBF5}" type="slidenum">
              <a:rPr lang="en-US" smtClean="0"/>
              <a:t>32</a:t>
            </a:fld>
            <a:endParaRPr lang="en-US" dirty="0"/>
          </a:p>
        </p:txBody>
      </p:sp>
    </p:spTree>
    <p:extLst>
      <p:ext uri="{BB962C8B-B14F-4D97-AF65-F5344CB8AC3E}">
        <p14:creationId xmlns:p14="http://schemas.microsoft.com/office/powerpoint/2010/main" val="3221835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7B0A294-9D90-E641-8EC1-3999F211BBF5}" type="slidenum">
              <a:rPr lang="en-US" smtClean="0"/>
              <a:t>33</a:t>
            </a:fld>
            <a:endParaRPr lang="en-US" dirty="0"/>
          </a:p>
        </p:txBody>
      </p:sp>
    </p:spTree>
    <p:extLst>
      <p:ext uri="{BB962C8B-B14F-4D97-AF65-F5344CB8AC3E}">
        <p14:creationId xmlns:p14="http://schemas.microsoft.com/office/powerpoint/2010/main" val="3159833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57</a:t>
            </a:fld>
            <a:endParaRPr lang="en-US" dirty="0"/>
          </a:p>
        </p:txBody>
      </p:sp>
    </p:spTree>
    <p:extLst>
      <p:ext uri="{BB962C8B-B14F-4D97-AF65-F5344CB8AC3E}">
        <p14:creationId xmlns:p14="http://schemas.microsoft.com/office/powerpoint/2010/main" val="3007732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the victim did not directly make the complaint: does not matter,</a:t>
            </a:r>
            <a:r>
              <a:rPr lang="en-US" baseline="0" dirty="0"/>
              <a:t> still need to investigate (refer back to our example) </a:t>
            </a:r>
          </a:p>
          <a:p>
            <a:r>
              <a:rPr lang="en-US" baseline="0" dirty="0"/>
              <a:t>What if the victim does not want to make/participate in the complaint: does not matter, sill need to investigate but can note that person did not want to cooperate</a:t>
            </a:r>
          </a:p>
          <a:p>
            <a:r>
              <a:rPr lang="en-US" baseline="0" dirty="0"/>
              <a:t>TAKEAWAY: Always must investigate, even </a:t>
            </a:r>
          </a:p>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5</a:t>
            </a:fld>
            <a:endParaRPr lang="en-US" dirty="0"/>
          </a:p>
        </p:txBody>
      </p:sp>
    </p:spTree>
    <p:extLst>
      <p:ext uri="{BB962C8B-B14F-4D97-AF65-F5344CB8AC3E}">
        <p14:creationId xmlns:p14="http://schemas.microsoft.com/office/powerpoint/2010/main" val="4020439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6</a:t>
            </a:fld>
            <a:endParaRPr lang="en-US" dirty="0"/>
          </a:p>
        </p:txBody>
      </p:sp>
    </p:spTree>
    <p:extLst>
      <p:ext uri="{BB962C8B-B14F-4D97-AF65-F5344CB8AC3E}">
        <p14:creationId xmlns:p14="http://schemas.microsoft.com/office/powerpoint/2010/main" val="773444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cannot have somebody that will behave unprofessionally or outrageously.  It can</a:t>
            </a:r>
            <a:r>
              <a:rPr lang="en-US" baseline="0" dirty="0"/>
              <a:t> open up to a potential IIED claim</a:t>
            </a:r>
          </a:p>
          <a:p>
            <a:endParaRPr lang="en-US" baseline="0" dirty="0"/>
          </a:p>
          <a:p>
            <a:r>
              <a:rPr lang="en-US" dirty="0"/>
              <a:t>Consider</a:t>
            </a:r>
            <a:r>
              <a:rPr lang="en-US" baseline="0" dirty="0"/>
              <a:t> gender if sexual conduct is alleged, ethnicity if racial/ethnic conduct alleged, hierarchy based on the level within the organization the conduct affects</a:t>
            </a:r>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7</a:t>
            </a:fld>
            <a:endParaRPr lang="en-US" dirty="0"/>
          </a:p>
        </p:txBody>
      </p:sp>
    </p:spTree>
    <p:extLst>
      <p:ext uri="{BB962C8B-B14F-4D97-AF65-F5344CB8AC3E}">
        <p14:creationId xmlns:p14="http://schemas.microsoft.com/office/powerpoint/2010/main" val="191590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rights of unionzed employees to have representation at investigatory interviews was announced by SCOTUS in 1975 case:  NLRB v. Weingarten, Inc.</a:t>
            </a:r>
          </a:p>
          <a:p>
            <a:r>
              <a:rPr lang="en-US" baseline="0" dirty="0"/>
              <a:t>Weingarten ruled that union employees are often entitled to representation, especially if the information provided may become the basis for discipline.  The employee is NOT entitled to representative of his/her chosing</a:t>
            </a:r>
          </a:p>
          <a:p>
            <a:endParaRPr lang="en-US" baseline="0" dirty="0"/>
          </a:p>
          <a:p>
            <a:r>
              <a:rPr lang="en-US" dirty="0"/>
              <a:t>Non-unionized</a:t>
            </a:r>
            <a:r>
              <a:rPr lang="en-US" baseline="0" dirty="0"/>
              <a:t> employees that request an attorney present.  No requirement to allow for one.</a:t>
            </a:r>
            <a:endParaRPr lang="en-US" dirty="0"/>
          </a:p>
          <a:p>
            <a:endParaRPr lang="en-US" dirty="0"/>
          </a:p>
          <a:p>
            <a:r>
              <a:rPr lang="en-US" dirty="0"/>
              <a:t>Ensure the issues are framed in alignment with policy requirements</a:t>
            </a:r>
          </a:p>
          <a:p>
            <a:r>
              <a:rPr lang="en-US" dirty="0"/>
              <a:t>Remember,</a:t>
            </a:r>
            <a:r>
              <a:rPr lang="en-US" baseline="0" dirty="0"/>
              <a:t> issues will evolve with investigation</a:t>
            </a:r>
          </a:p>
        </p:txBody>
      </p:sp>
      <p:sp>
        <p:nvSpPr>
          <p:cNvPr id="4" name="Slide Number Placeholder 3"/>
          <p:cNvSpPr>
            <a:spLocks noGrp="1"/>
          </p:cNvSpPr>
          <p:nvPr>
            <p:ph type="sldNum" sz="quarter" idx="10"/>
          </p:nvPr>
        </p:nvSpPr>
        <p:spPr/>
        <p:txBody>
          <a:bodyPr/>
          <a:lstStyle/>
          <a:p>
            <a:fld id="{67B0A294-9D90-E641-8EC1-3999F211BBF5}" type="slidenum">
              <a:rPr lang="en-US" smtClean="0"/>
              <a:t>8</a:t>
            </a:fld>
            <a:endParaRPr lang="en-US" dirty="0"/>
          </a:p>
        </p:txBody>
      </p:sp>
    </p:spTree>
    <p:extLst>
      <p:ext uri="{BB962C8B-B14F-4D97-AF65-F5344CB8AC3E}">
        <p14:creationId xmlns:p14="http://schemas.microsoft.com/office/powerpoint/2010/main" val="263780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Purposes of pre-investigation measures is to take any necessary immediate action:</a:t>
            </a:r>
          </a:p>
          <a:p>
            <a:pPr marL="174708" indent="-174708">
              <a:buFont typeface="Arial" panose="020B0604020202020204" pitchFamily="34" charset="0"/>
              <a:buChar char="•"/>
            </a:pPr>
            <a:r>
              <a:rPr lang="en-US" dirty="0"/>
              <a:t>To avoid further harassment/injury</a:t>
            </a:r>
          </a:p>
          <a:p>
            <a:pPr marL="640594" lvl="1" indent="-174708">
              <a:buFont typeface="Arial" panose="020B0604020202020204" pitchFamily="34" charset="0"/>
              <a:buChar char="•"/>
            </a:pPr>
            <a:r>
              <a:rPr lang="en-US" dirty="0"/>
              <a:t>Separate employees involved(schedule changes/LOA).</a:t>
            </a:r>
          </a:p>
          <a:p>
            <a:pPr marL="640594" lvl="1" indent="-174708">
              <a:buFont typeface="Arial" panose="020B0604020202020204" pitchFamily="34" charset="0"/>
              <a:buChar char="•"/>
            </a:pPr>
            <a:r>
              <a:rPr lang="en-US" dirty="0"/>
              <a:t>Threat of imminent physical harm?</a:t>
            </a:r>
          </a:p>
          <a:p>
            <a:pPr marL="174708" indent="-174708">
              <a:buFont typeface="Arial" panose="020B0604020202020204" pitchFamily="34" charset="0"/>
              <a:buChar char="•"/>
            </a:pPr>
            <a:r>
              <a:rPr lang="en-US" dirty="0"/>
              <a:t>To protect integrity of investigation</a:t>
            </a:r>
          </a:p>
          <a:p>
            <a:pPr marL="640594" lvl="1" indent="-174708">
              <a:buFont typeface="Arial" panose="020B0604020202020204" pitchFamily="34" charset="0"/>
              <a:buChar char="•"/>
            </a:pPr>
            <a:r>
              <a:rPr lang="en-US" dirty="0"/>
              <a:t>Warn accused and others about retaliation against complainant</a:t>
            </a:r>
          </a:p>
          <a:p>
            <a:pPr marL="640594" lvl="1" indent="-174708">
              <a:buFont typeface="Arial" panose="020B0604020202020204" pitchFamily="34" charset="0"/>
              <a:buChar char="•"/>
            </a:pPr>
            <a:r>
              <a:rPr lang="en-US" dirty="0"/>
              <a:t>Warn against destruction of evidence</a:t>
            </a:r>
          </a:p>
          <a:p>
            <a:pPr marL="174708" indent="-174708">
              <a:buFont typeface="Arial" panose="020B0604020202020204" pitchFamily="34" charset="0"/>
              <a:buChar char="•"/>
            </a:pPr>
            <a:r>
              <a:rPr lang="en-US" dirty="0"/>
              <a:t>To protect Company property</a:t>
            </a:r>
          </a:p>
          <a:p>
            <a:pPr marL="640594" lvl="1" indent="-174708">
              <a:buFont typeface="Arial" panose="020B0604020202020204" pitchFamily="34" charset="0"/>
              <a:buChar char="•"/>
            </a:pPr>
            <a:r>
              <a:rPr lang="en-US" dirty="0"/>
              <a:t>Control access to information systems or sites</a:t>
            </a:r>
          </a:p>
          <a:p>
            <a:pPr marL="640594" lvl="1" indent="-174708">
              <a:buFont typeface="Arial" panose="020B0604020202020204" pitchFamily="34" charset="0"/>
              <a:buChar char="•"/>
            </a:pPr>
            <a:r>
              <a:rPr lang="en-US" dirty="0"/>
              <a:t>Consider temporary removal from the workplace</a:t>
            </a:r>
          </a:p>
        </p:txBody>
      </p:sp>
      <p:sp>
        <p:nvSpPr>
          <p:cNvPr id="4" name="Slide Number Placeholder 3"/>
          <p:cNvSpPr>
            <a:spLocks noGrp="1"/>
          </p:cNvSpPr>
          <p:nvPr>
            <p:ph type="sldNum" sz="quarter" idx="10"/>
          </p:nvPr>
        </p:nvSpPr>
        <p:spPr/>
        <p:txBody>
          <a:bodyPr/>
          <a:lstStyle/>
          <a:p>
            <a:fld id="{67B0A294-9D90-E641-8EC1-3999F211BBF5}" type="slidenum">
              <a:rPr lang="en-US" smtClean="0"/>
              <a:t>9</a:t>
            </a:fld>
            <a:endParaRPr lang="en-US" dirty="0"/>
          </a:p>
        </p:txBody>
      </p:sp>
    </p:spTree>
    <p:extLst>
      <p:ext uri="{BB962C8B-B14F-4D97-AF65-F5344CB8AC3E}">
        <p14:creationId xmlns:p14="http://schemas.microsoft.com/office/powerpoint/2010/main" val="294999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Get prior relevant investigation files</a:t>
            </a:r>
          </a:p>
          <a:p>
            <a:r>
              <a:rPr lang="en-US" baseline="0" dirty="0"/>
              <a:t>Get prior relevant complaints</a:t>
            </a:r>
          </a:p>
          <a:p>
            <a:r>
              <a:rPr lang="en-US" baseline="0" dirty="0"/>
              <a:t>Get personal files of the individuals involved</a:t>
            </a:r>
          </a:p>
          <a:p>
            <a:r>
              <a:rPr lang="en-US" baseline="0" dirty="0"/>
              <a:t>Complainant’s performance reviews</a:t>
            </a:r>
          </a:p>
          <a:p>
            <a:endParaRPr lang="en-US" dirty="0"/>
          </a:p>
          <a:p>
            <a:r>
              <a:rPr lang="en-US" dirty="0"/>
              <a:t>Collecting information – ensure</a:t>
            </a:r>
            <a:r>
              <a:rPr lang="en-US" baseline="0" dirty="0"/>
              <a:t> the company already has a policy in place that allows the searches (both physical and computer) at the worksite, that specifies the degree of searches that can be conducted (employee’s car, desk, personal briefcase, handbags, lockers, on their person, etc.)  Obtain a signed acknowledgement of this policy.  Legally, courts balance employees’ reasonable expectations of privacy against employer’s reason for the search.</a:t>
            </a:r>
          </a:p>
          <a:p>
            <a:endParaRPr lang="en-US" baseline="0" dirty="0"/>
          </a:p>
          <a:p>
            <a:r>
              <a:rPr lang="en-US" dirty="0"/>
              <a:t>Consider non-documentary evidence or</a:t>
            </a:r>
            <a:r>
              <a:rPr lang="en-US" baseline="0" dirty="0"/>
              <a:t> other sources</a:t>
            </a:r>
          </a:p>
          <a:p>
            <a:endParaRPr lang="en-US" baseline="0" dirty="0"/>
          </a:p>
          <a:p>
            <a:r>
              <a:rPr lang="en-US" baseline="0" dirty="0"/>
              <a:t>Is there a piece of equipment or vehicle that malfunctioned and must be inspected and photographed?</a:t>
            </a:r>
          </a:p>
          <a:p>
            <a:r>
              <a:rPr lang="en-US" baseline="0" dirty="0"/>
              <a:t>Are screen shot images possible to retrieve to identify a fraud trail?</a:t>
            </a:r>
          </a:p>
          <a:p>
            <a:endParaRPr lang="en-US" baseline="0" dirty="0"/>
          </a:p>
          <a:p>
            <a:r>
              <a:rPr lang="en-US" baseline="0" dirty="0"/>
              <a:t>Preservation of evidence: remove any auto-delete procedures if necessary</a:t>
            </a:r>
          </a:p>
          <a:p>
            <a:pPr marL="171450" indent="-171450">
              <a:buFont typeface="Arial" panose="020B0604020202020204" pitchFamily="34" charset="0"/>
              <a:buChar char="•"/>
            </a:pPr>
            <a:r>
              <a:rPr lang="en-US" baseline="0" dirty="0"/>
              <a:t>Chain of custody</a:t>
            </a:r>
          </a:p>
          <a:p>
            <a:pPr marL="171450" indent="-171450">
              <a:buFont typeface="Arial" panose="020B0604020202020204" pitchFamily="34" charset="0"/>
              <a:buChar char="•"/>
            </a:pPr>
            <a:r>
              <a:rPr lang="en-US" baseline="0" dirty="0"/>
              <a:t>Keep all investigative files in a secure area (not all of HR needs access)</a:t>
            </a:r>
            <a:endParaRPr lang="en-US" dirty="0"/>
          </a:p>
          <a:p>
            <a:pPr marL="174708" indent="-174708" defTabSz="931774" eaLnBrk="0" fontAlgn="base" hangingPunct="0">
              <a:spcBef>
                <a:spcPct val="30000"/>
              </a:spcBef>
              <a:spcAft>
                <a:spcPct val="0"/>
              </a:spcAft>
              <a:buFont typeface="Arial" panose="020B0604020202020204" pitchFamily="34" charset="0"/>
              <a:buChar char="•"/>
              <a:defRPr/>
            </a:pPr>
            <a:r>
              <a:rPr lang="en-US" dirty="0"/>
              <a:t>Work with IT to prevent inadvertent loss of data due to upgrades and maintenance</a:t>
            </a:r>
          </a:p>
          <a:p>
            <a:pPr marL="174708" indent="-174708">
              <a:buFont typeface="Arial" panose="020B0604020202020204" pitchFamily="34" charset="0"/>
              <a:buChar char="•"/>
            </a:pPr>
            <a:r>
              <a:rPr lang="en-US" dirty="0"/>
              <a:t>Text messages and voice mail (e.g., VOIP systems)</a:t>
            </a:r>
          </a:p>
          <a:p>
            <a:pPr marL="174708" indent="-174708">
              <a:buFont typeface="Arial" panose="020B0604020202020204" pitchFamily="34" charset="0"/>
              <a:buChar char="•"/>
            </a:pPr>
            <a:r>
              <a:rPr lang="en-US" dirty="0"/>
              <a:t>Paper documents and other physical evidence</a:t>
            </a:r>
          </a:p>
          <a:p>
            <a:pPr marL="174708" indent="-174708">
              <a:buFont typeface="Arial" panose="020B0604020202020204" pitchFamily="34" charset="0"/>
              <a:buChar char="•"/>
            </a:pPr>
            <a:r>
              <a:rPr lang="en-US" dirty="0"/>
              <a:t>Consult with legal regarding whether it is necessary to put litigation holds in place.</a:t>
            </a:r>
          </a:p>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10</a:t>
            </a:fld>
            <a:endParaRPr lang="en-US" dirty="0"/>
          </a:p>
        </p:txBody>
      </p:sp>
    </p:spTree>
    <p:extLst>
      <p:ext uri="{BB962C8B-B14F-4D97-AF65-F5344CB8AC3E}">
        <p14:creationId xmlns:p14="http://schemas.microsoft.com/office/powerpoint/2010/main" val="1500274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oup 24"/>
          <p:cNvGrpSpPr/>
          <p:nvPr userDrawn="1"/>
        </p:nvGrpSpPr>
        <p:grpSpPr>
          <a:xfrm>
            <a:off x="0" y="-7046"/>
            <a:ext cx="9144000" cy="6865046"/>
            <a:chOff x="0" y="-7046"/>
            <a:chExt cx="9144000" cy="6865046"/>
          </a:xfrm>
        </p:grpSpPr>
        <p:pic>
          <p:nvPicPr>
            <p:cNvPr id="26" name="Picture 25" descr="IMG_9278A-BW.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6" y="0"/>
              <a:ext cx="9142913" cy="6858000"/>
            </a:xfrm>
            <a:prstGeom prst="rect">
              <a:avLst/>
            </a:prstGeom>
          </p:spPr>
        </p:pic>
        <p:sp>
          <p:nvSpPr>
            <p:cNvPr id="30" name="Rectangle 29"/>
            <p:cNvSpPr/>
            <p:nvPr userDrawn="1"/>
          </p:nvSpPr>
          <p:spPr>
            <a:xfrm>
              <a:off x="0" y="-7046"/>
              <a:ext cx="9144000" cy="6858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Rectangle 2"/>
          <p:cNvSpPr/>
          <p:nvPr userDrawn="1"/>
        </p:nvSpPr>
        <p:spPr>
          <a:xfrm>
            <a:off x="-2177" y="0"/>
            <a:ext cx="9146177" cy="8021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34" name="Rectangle 33"/>
          <p:cNvSpPr/>
          <p:nvPr userDrawn="1"/>
        </p:nvSpPr>
        <p:spPr>
          <a:xfrm>
            <a:off x="-1089" y="3591754"/>
            <a:ext cx="9144000" cy="3266246"/>
          </a:xfrm>
          <a:custGeom>
            <a:avLst/>
            <a:gdLst/>
            <a:ahLst/>
            <a:cxnLst/>
            <a:rect l="l" t="t" r="r" b="b"/>
            <a:pathLst>
              <a:path w="9144000" h="3266246">
                <a:moveTo>
                  <a:pt x="9144000" y="0"/>
                </a:moveTo>
                <a:lnTo>
                  <a:pt x="9144000" y="426068"/>
                </a:lnTo>
                <a:lnTo>
                  <a:pt x="9144000" y="873125"/>
                </a:lnTo>
                <a:lnTo>
                  <a:pt x="9144000" y="3266246"/>
                </a:lnTo>
                <a:lnTo>
                  <a:pt x="0" y="3266246"/>
                </a:lnTo>
                <a:lnTo>
                  <a:pt x="0" y="426068"/>
                </a:lnTo>
                <a:lnTo>
                  <a:pt x="8617225" y="426068"/>
                </a:lnTo>
                <a:close/>
              </a:path>
            </a:pathLst>
          </a:custGeom>
          <a:solidFill>
            <a:srgbClr val="0F4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solidFill>
                <a:srgbClr val="3B65A3"/>
              </a:solidFill>
            </a:endParaRPr>
          </a:p>
        </p:txBody>
      </p:sp>
      <p:sp>
        <p:nvSpPr>
          <p:cNvPr id="2" name="Title 1"/>
          <p:cNvSpPr>
            <a:spLocks noGrp="1"/>
          </p:cNvSpPr>
          <p:nvPr userDrawn="1">
            <p:ph type="ctrTitle"/>
          </p:nvPr>
        </p:nvSpPr>
        <p:spPr>
          <a:xfrm>
            <a:off x="685800" y="802105"/>
            <a:ext cx="7772400" cy="3221255"/>
          </a:xfrm>
        </p:spPr>
        <p:txBody>
          <a:bodyPr>
            <a:normAutofit/>
          </a:bodyPr>
          <a:lstStyle>
            <a:lvl1pPr algn="l">
              <a:defRPr sz="4800" b="1" cap="none" spc="0">
                <a:ln w="18415" cmpd="sng">
                  <a:noFill/>
                  <a:prstDash val="solid"/>
                </a:ln>
                <a:solidFill>
                  <a:srgbClr val="0F4D77"/>
                </a:solidFill>
                <a:effectLst/>
              </a:defRPr>
            </a:lvl1pPr>
          </a:lstStyle>
          <a:p>
            <a:r>
              <a:rPr lang="en-US" dirty="0"/>
              <a:t>Click to edit Master title style</a:t>
            </a:r>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80671" y="254740"/>
            <a:ext cx="2366287" cy="356563"/>
          </a:xfrm>
          <a:prstGeom prst="rect">
            <a:avLst/>
          </a:prstGeom>
        </p:spPr>
      </p:pic>
      <p:sp>
        <p:nvSpPr>
          <p:cNvPr id="10" name="TextBox 9"/>
          <p:cNvSpPr txBox="1"/>
          <p:nvPr userDrawn="1"/>
        </p:nvSpPr>
        <p:spPr>
          <a:xfrm>
            <a:off x="685801" y="6400800"/>
            <a:ext cx="7772400" cy="246221"/>
          </a:xfrm>
          <a:prstGeom prst="rect">
            <a:avLst/>
          </a:prstGeom>
          <a:noFill/>
        </p:spPr>
        <p:txBody>
          <a:bodyPr wrap="square" rtlCol="0">
            <a:spAutoFit/>
          </a:bodyPr>
          <a:lstStyle/>
          <a:p>
            <a:pPr algn="l"/>
            <a:r>
              <a:rPr lang="en-US" sz="1000" dirty="0">
                <a:solidFill>
                  <a:schemeClr val="accent1">
                    <a:lumMod val="60000"/>
                    <a:lumOff val="40000"/>
                  </a:schemeClr>
                </a:solidFill>
              </a:rPr>
              <a:t>©2019 Jackson Lewis P.C.</a:t>
            </a:r>
          </a:p>
        </p:txBody>
      </p:sp>
    </p:spTree>
    <p:extLst>
      <p:ext uri="{BB962C8B-B14F-4D97-AF65-F5344CB8AC3E}">
        <p14:creationId xmlns:p14="http://schemas.microsoft.com/office/powerpoint/2010/main" val="34620585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0" y="0"/>
            <a:ext cx="9144000" cy="23261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92288" y="4800600"/>
            <a:ext cx="5486400" cy="566738"/>
          </a:xfrm>
        </p:spPr>
        <p:txBody>
          <a:bodyPr anchor="b"/>
          <a:lstStyle>
            <a:lvl1pPr algn="l">
              <a:defRPr sz="2000" b="1">
                <a:ln w="18415" cmpd="sng">
                  <a:noFill/>
                  <a:prstDash val="solid"/>
                </a:ln>
                <a:solidFill>
                  <a:srgbClr val="0F4D77"/>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381784" y="6443944"/>
            <a:ext cx="10379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E7D79-36E9-3D41-96B0-913DC9CF5219}" type="slidenum">
              <a:rPr lang="en-US" smtClean="0"/>
              <a:pPr/>
              <a:t>‹#›</a:t>
            </a:fld>
            <a:endParaRPr lang="en-US" dirty="0"/>
          </a:p>
        </p:txBody>
      </p:sp>
    </p:spTree>
    <p:extLst>
      <p:ext uri="{BB962C8B-B14F-4D97-AF65-F5344CB8AC3E}">
        <p14:creationId xmlns:p14="http://schemas.microsoft.com/office/powerpoint/2010/main" val="4422040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w="18415" cmpd="sng">
                  <a:noFill/>
                  <a:prstDash val="solid"/>
                </a:ln>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81784" y="6443944"/>
            <a:ext cx="10379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E7D79-36E9-3D41-96B0-913DC9CF5219}" type="slidenum">
              <a:rPr lang="en-US" smtClean="0"/>
              <a:pPr/>
              <a:t>‹#›</a:t>
            </a:fld>
            <a:endParaRPr lang="en-US" dirty="0"/>
          </a:p>
        </p:txBody>
      </p:sp>
    </p:spTree>
    <p:extLst>
      <p:ext uri="{BB962C8B-B14F-4D97-AF65-F5344CB8AC3E}">
        <p14:creationId xmlns:p14="http://schemas.microsoft.com/office/powerpoint/2010/main" val="15010162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p:cNvGrpSpPr/>
          <p:nvPr userDrawn="1"/>
        </p:nvGrpSpPr>
        <p:grpSpPr>
          <a:xfrm>
            <a:off x="0" y="0"/>
            <a:ext cx="9144000" cy="6865046"/>
            <a:chOff x="0" y="-7046"/>
            <a:chExt cx="9144000" cy="6865046"/>
          </a:xfrm>
        </p:grpSpPr>
        <p:pic>
          <p:nvPicPr>
            <p:cNvPr id="15" name="Picture 14" descr="IMG_9278A-BW.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6" y="0"/>
              <a:ext cx="9142913" cy="6858000"/>
            </a:xfrm>
            <a:prstGeom prst="rect">
              <a:avLst/>
            </a:prstGeom>
          </p:spPr>
        </p:pic>
        <p:sp>
          <p:nvSpPr>
            <p:cNvPr id="16" name="Rectangle 15"/>
            <p:cNvSpPr/>
            <p:nvPr userDrawn="1"/>
          </p:nvSpPr>
          <p:spPr>
            <a:xfrm>
              <a:off x="0" y="-7046"/>
              <a:ext cx="9144000" cy="6858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Rectangle 18"/>
          <p:cNvSpPr/>
          <p:nvPr userDrawn="1"/>
        </p:nvSpPr>
        <p:spPr>
          <a:xfrm>
            <a:off x="0" y="6391374"/>
            <a:ext cx="9144000" cy="4666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2529461"/>
            <a:ext cx="7772400" cy="1362075"/>
          </a:xfrm>
        </p:spPr>
        <p:txBody>
          <a:bodyPr anchor="t"/>
          <a:lstStyle>
            <a:lvl1pPr algn="l">
              <a:defRPr sz="4000" b="1" cap="all">
                <a:ln w="18415" cmpd="sng">
                  <a:noFill/>
                  <a:prstDash val="solid"/>
                </a:ln>
                <a:solidFill>
                  <a:srgbClr val="0F4D77"/>
                </a:solidFill>
              </a:defRPr>
            </a:lvl1pPr>
          </a:lstStyle>
          <a:p>
            <a:r>
              <a:rPr lang="en-US" dirty="0"/>
              <a:t>Click to edit Master title style</a:t>
            </a:r>
          </a:p>
        </p:txBody>
      </p:sp>
      <p:sp>
        <p:nvSpPr>
          <p:cNvPr id="3" name="Text Placeholder 2"/>
          <p:cNvSpPr>
            <a:spLocks noGrp="1"/>
          </p:cNvSpPr>
          <p:nvPr>
            <p:ph type="body" idx="1"/>
          </p:nvPr>
        </p:nvSpPr>
        <p:spPr>
          <a:xfrm>
            <a:off x="722313" y="4084320"/>
            <a:ext cx="7772400" cy="1314449"/>
          </a:xfrm>
        </p:spPr>
        <p:txBody>
          <a:bodyPr anchor="t">
            <a:normAutofit/>
          </a:bodyPr>
          <a:lstStyle>
            <a:lvl1pPr marL="0" indent="0">
              <a:buNone/>
              <a:defRPr sz="2800" b="0">
                <a:ln>
                  <a:noFill/>
                </a:ln>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72EE7D79-36E9-3D41-96B0-913DC9CF5219}" type="slidenum">
              <a:rPr lang="en-US" smtClean="0"/>
              <a:t>‹#›</a:t>
            </a:fld>
            <a:endParaRPr lang="en-US" dirty="0"/>
          </a:p>
        </p:txBody>
      </p:sp>
      <p:pic>
        <p:nvPicPr>
          <p:cNvPr id="12" name="Picture 11" descr="EPS Color Logo [No Tag].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140496" y="6523038"/>
            <a:ext cx="1546462" cy="233029"/>
          </a:xfrm>
          <a:prstGeom prst="rect">
            <a:avLst/>
          </a:prstGeom>
        </p:spPr>
      </p:pic>
    </p:spTree>
    <p:extLst>
      <p:ext uri="{BB962C8B-B14F-4D97-AF65-F5344CB8AC3E}">
        <p14:creationId xmlns:p14="http://schemas.microsoft.com/office/powerpoint/2010/main" val="34175698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solidFill>
                  <a:schemeClr val="bg1"/>
                </a:solidFill>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p>
            <a:fld id="{72EE7D79-36E9-3D41-96B0-913DC9CF5219}" type="slidenum">
              <a:rPr lang="en-US" smtClean="0"/>
              <a:pPr/>
              <a:t>‹#›</a:t>
            </a:fld>
            <a:endParaRPr lang="en-US" dirty="0"/>
          </a:p>
        </p:txBody>
      </p:sp>
    </p:spTree>
    <p:extLst>
      <p:ext uri="{BB962C8B-B14F-4D97-AF65-F5344CB8AC3E}">
        <p14:creationId xmlns:p14="http://schemas.microsoft.com/office/powerpoint/2010/main" val="16237937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51284"/>
            <a:ext cx="4038600" cy="4874879"/>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51284"/>
            <a:ext cx="4038600" cy="4874879"/>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err="1"/>
              <a:t>zThird</a:t>
            </a:r>
            <a:r>
              <a:rPr lang="en-US" dirty="0"/>
              <a:t>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13539005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1284"/>
            <a:ext cx="4040188" cy="639762"/>
          </a:xfrm>
        </p:spPr>
        <p:txBody>
          <a:bodyPr anchor="b">
            <a:noAutofit/>
          </a:bodyPr>
          <a:lstStyle>
            <a:lvl1pPr marL="0" indent="0">
              <a:buNone/>
              <a:defRPr sz="2400" b="1">
                <a:solidFill>
                  <a:srgbClr val="0F4D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91046"/>
            <a:ext cx="4040188" cy="42351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51284"/>
            <a:ext cx="4041775" cy="639762"/>
          </a:xfrm>
        </p:spPr>
        <p:txBody>
          <a:bodyPr anchor="b">
            <a:noAutofit/>
          </a:bodyPr>
          <a:lstStyle>
            <a:lvl1pPr marL="0" indent="0">
              <a:buNone/>
              <a:defRPr sz="2400" b="1">
                <a:solidFill>
                  <a:srgbClr val="0F4D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891046"/>
            <a:ext cx="4041775" cy="42351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14280490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49361809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EE7D79-36E9-3D41-96B0-913DC9CF5219}" type="slidenum">
              <a:rPr lang="en-US" smtClean="0"/>
              <a:t>‹#›</a:t>
            </a:fld>
            <a:endParaRPr lang="en-US" dirty="0"/>
          </a:p>
        </p:txBody>
      </p:sp>
      <p:sp>
        <p:nvSpPr>
          <p:cNvPr id="5" name="Rectangle 4"/>
          <p:cNvSpPr/>
          <p:nvPr userDrawn="1"/>
        </p:nvSpPr>
        <p:spPr>
          <a:xfrm>
            <a:off x="-2177" y="0"/>
            <a:ext cx="9146177" cy="14277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7438447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0" y="0"/>
            <a:ext cx="9144000" cy="64209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1" y="-9143"/>
            <a:ext cx="3466663" cy="6871715"/>
            <a:chOff x="-1" y="-9143"/>
            <a:chExt cx="3466663" cy="6871715"/>
          </a:xfrm>
        </p:grpSpPr>
        <p:pic>
          <p:nvPicPr>
            <p:cNvPr id="18" name="Picture 17" descr="IMG_9278A-BW.jpg"/>
            <p:cNvPicPr>
              <a:picLocks noChangeAspect="1"/>
            </p:cNvPicPr>
            <p:nvPr userDrawn="1"/>
          </p:nvPicPr>
          <p:blipFill rotWithShape="1">
            <a:blip r:embed="rId2" cstate="screen">
              <a:extLst>
                <a:ext uri="{28A0092B-C50C-407E-A947-70E740481C1C}">
                  <a14:useLocalDpi xmlns:a14="http://schemas.microsoft.com/office/drawing/2010/main"/>
                </a:ext>
              </a:extLst>
            </a:blip>
            <a:srcRect t="-102" r="62108"/>
            <a:stretch/>
          </p:blipFill>
          <p:spPr>
            <a:xfrm>
              <a:off x="1086" y="-9143"/>
              <a:ext cx="3465576" cy="6867323"/>
            </a:xfrm>
            <a:prstGeom prst="rect">
              <a:avLst/>
            </a:prstGeom>
          </p:spPr>
        </p:pic>
        <p:sp>
          <p:nvSpPr>
            <p:cNvPr id="19" name="Rectangle 18"/>
            <p:cNvSpPr/>
            <p:nvPr userDrawn="1"/>
          </p:nvSpPr>
          <p:spPr>
            <a:xfrm>
              <a:off x="-1" y="-4572"/>
              <a:ext cx="3465576" cy="6867144"/>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p:nvPr>
        </p:nvSpPr>
        <p:spPr>
          <a:xfrm>
            <a:off x="457201" y="273050"/>
            <a:ext cx="2526632" cy="1162050"/>
          </a:xfrm>
        </p:spPr>
        <p:txBody>
          <a:bodyPr anchor="b">
            <a:noAutofit/>
          </a:bodyPr>
          <a:lstStyle>
            <a:lvl1pPr algn="l">
              <a:defRPr sz="2400" b="1">
                <a:ln w="18415" cmpd="sng">
                  <a:noFill/>
                  <a:prstDash val="solid"/>
                </a:ln>
                <a:solidFill>
                  <a:srgbClr val="0F4D77"/>
                </a:solidFill>
              </a:defRPr>
            </a:lvl1pPr>
          </a:lstStyle>
          <a:p>
            <a:r>
              <a:rPr lang="en-US" dirty="0"/>
              <a:t>Click to edit Master title style</a:t>
            </a:r>
          </a:p>
        </p:txBody>
      </p:sp>
      <p:sp>
        <p:nvSpPr>
          <p:cNvPr id="3" name="Content Placeholder 2"/>
          <p:cNvSpPr>
            <a:spLocks noGrp="1"/>
          </p:cNvSpPr>
          <p:nvPr userDrawn="1">
            <p:ph idx="1"/>
          </p:nvPr>
        </p:nvSpPr>
        <p:spPr>
          <a:xfrm>
            <a:off x="3921628" y="273050"/>
            <a:ext cx="4765172"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userDrawn="1">
            <p:ph type="body" sz="half" idx="2"/>
          </p:nvPr>
        </p:nvSpPr>
        <p:spPr>
          <a:xfrm>
            <a:off x="457201" y="1572126"/>
            <a:ext cx="2526632" cy="4554037"/>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7152863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8"/>
          <p:cNvSpPr/>
          <p:nvPr userDrawn="1"/>
        </p:nvSpPr>
        <p:spPr>
          <a:xfrm>
            <a:off x="0" y="0"/>
            <a:ext cx="9144000" cy="1062603"/>
          </a:xfrm>
          <a:custGeom>
            <a:avLst/>
            <a:gdLst/>
            <a:ahLst/>
            <a:cxnLst/>
            <a:rect l="l" t="t" r="r" b="b"/>
            <a:pathLst>
              <a:path w="9144000" h="1479695">
                <a:moveTo>
                  <a:pt x="0" y="0"/>
                </a:moveTo>
                <a:lnTo>
                  <a:pt x="9144000" y="0"/>
                </a:lnTo>
                <a:lnTo>
                  <a:pt x="9144000" y="1289038"/>
                </a:lnTo>
                <a:lnTo>
                  <a:pt x="830046" y="1289038"/>
                </a:lnTo>
                <a:lnTo>
                  <a:pt x="639389" y="1479695"/>
                </a:lnTo>
                <a:lnTo>
                  <a:pt x="448732" y="1289038"/>
                </a:lnTo>
                <a:lnTo>
                  <a:pt x="0" y="1289038"/>
                </a:lnTo>
                <a:close/>
              </a:path>
            </a:pathLst>
          </a:custGeom>
          <a:solidFill>
            <a:srgbClr val="0F4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51284"/>
            <a:ext cx="8229600" cy="4874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81784" y="6443944"/>
            <a:ext cx="10379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E7D79-36E9-3D41-96B0-913DC9CF5219}" type="slidenum">
              <a:rPr lang="en-US" smtClean="0"/>
              <a:pPr/>
              <a:t>‹#›</a:t>
            </a:fld>
            <a:endParaRPr lang="en-US" dirty="0"/>
          </a:p>
        </p:txBody>
      </p:sp>
      <p:cxnSp>
        <p:nvCxnSpPr>
          <p:cNvPr id="10" name="Straight Connector 9"/>
          <p:cNvCxnSpPr/>
          <p:nvPr userDrawn="1"/>
        </p:nvCxnSpPr>
        <p:spPr>
          <a:xfrm>
            <a:off x="457200" y="6367464"/>
            <a:ext cx="8229600"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PS Color Logo [No Tag].png"/>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7140496" y="6509786"/>
            <a:ext cx="1546462" cy="233029"/>
          </a:xfrm>
          <a:prstGeom prst="rect">
            <a:avLst/>
          </a:prstGeom>
        </p:spPr>
      </p:pic>
    </p:spTree>
    <p:extLst>
      <p:ext uri="{BB962C8B-B14F-4D97-AF65-F5344CB8AC3E}">
        <p14:creationId xmlns:p14="http://schemas.microsoft.com/office/powerpoint/2010/main" val="29669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3" r:id="rId6"/>
    <p:sldLayoutId id="2147483654" r:id="rId7"/>
    <p:sldLayoutId id="2147483655" r:id="rId8"/>
    <p:sldLayoutId id="2147483656" r:id="rId9"/>
    <p:sldLayoutId id="2147483657" r:id="rId10"/>
  </p:sldLayoutIdLst>
  <p:transition>
    <p:fade/>
  </p:transition>
  <p:hf hdr="0" dt="0"/>
  <p:txStyles>
    <p:titleStyle>
      <a:lvl1pPr algn="l" defTabSz="457200" rtl="0" eaLnBrk="1" latinLnBrk="0" hangingPunct="1">
        <a:spcBef>
          <a:spcPct val="0"/>
        </a:spcBef>
        <a:buNone/>
        <a:defRPr sz="3000" b="1" kern="1200" cap="none" spc="0">
          <a:ln w="18415" cmpd="sng">
            <a:noFill/>
            <a:prstDash val="solid"/>
          </a:ln>
          <a:solidFill>
            <a:srgbClr val="FFFFFF"/>
          </a:solidFill>
          <a:effectLst/>
          <a:latin typeface="Arial"/>
          <a:ea typeface="+mj-ea"/>
          <a:cs typeface="Arial"/>
        </a:defRPr>
      </a:lvl1pPr>
    </p:titleStyle>
    <p:bodyStyle>
      <a:lvl1pPr marL="342900" indent="-342900" algn="l" defTabSz="457200" rtl="0" eaLnBrk="1" latinLnBrk="0" hangingPunct="1">
        <a:spcBef>
          <a:spcPts val="1200"/>
        </a:spcBef>
        <a:buClr>
          <a:srgbClr val="0F4D77"/>
        </a:buClr>
        <a:buSzPct val="60000"/>
        <a:buFont typeface="Wingdings" charset="2"/>
        <a:buChar char="u"/>
        <a:defRPr sz="2400" kern="1200">
          <a:solidFill>
            <a:schemeClr val="tx1"/>
          </a:solidFill>
          <a:latin typeface="Arial"/>
          <a:ea typeface="+mn-ea"/>
          <a:cs typeface="Arial"/>
        </a:defRPr>
      </a:lvl1pPr>
      <a:lvl2pPr marL="742950" indent="-285750" algn="l" defTabSz="457200" rtl="0" eaLnBrk="1" latinLnBrk="0" hangingPunct="1">
        <a:spcBef>
          <a:spcPts val="1200"/>
        </a:spcBef>
        <a:buClr>
          <a:srgbClr val="41709C"/>
        </a:buClr>
        <a:buSzPct val="100000"/>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ts val="1200"/>
        </a:spcBef>
        <a:buClr>
          <a:srgbClr val="5183BB"/>
        </a:buClr>
        <a:buFont typeface="Lucida Grande"/>
        <a:buChar char="-"/>
        <a:defRPr sz="1800" kern="1200">
          <a:solidFill>
            <a:schemeClr val="tx1"/>
          </a:solidFill>
          <a:latin typeface="Arial"/>
          <a:ea typeface="+mn-ea"/>
          <a:cs typeface="Arial"/>
        </a:defRPr>
      </a:lvl3pPr>
      <a:lvl4pPr marL="1600200" indent="-228600" algn="l" defTabSz="457200" rtl="0" eaLnBrk="1" latinLnBrk="0" hangingPunct="1">
        <a:spcBef>
          <a:spcPts val="1200"/>
        </a:spcBef>
        <a:buClr>
          <a:srgbClr val="9AA7AF"/>
        </a:buClr>
        <a:buFont typeface="Wingdings" charset="2"/>
        <a:buChar char="§"/>
        <a:defRPr sz="1600" kern="1200">
          <a:solidFill>
            <a:schemeClr val="tx1"/>
          </a:solidFill>
          <a:latin typeface="Arial"/>
          <a:ea typeface="+mn-ea"/>
          <a:cs typeface="Arial"/>
        </a:defRPr>
      </a:lvl4pPr>
      <a:lvl5pPr marL="2057400" indent="-228600" algn="l" defTabSz="457200" rtl="0" eaLnBrk="1" latinLnBrk="0" hangingPunct="1">
        <a:spcBef>
          <a:spcPts val="1200"/>
        </a:spcBef>
        <a:buClr>
          <a:srgbClr val="9AA7AF"/>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http://www.presentermedia.com/tp/hB6JG5i3/question_one_red_dice.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CED03-C6D5-42DF-A077-A864C83C2608}"/>
              </a:ext>
            </a:extLst>
          </p:cNvPr>
          <p:cNvSpPr>
            <a:spLocks noGrp="1"/>
          </p:cNvSpPr>
          <p:nvPr>
            <p:ph type="ctrTitle"/>
          </p:nvPr>
        </p:nvSpPr>
        <p:spPr/>
        <p:txBody>
          <a:bodyPr>
            <a:normAutofit fontScale="90000"/>
          </a:bodyPr>
          <a:lstStyle/>
          <a:p>
            <a:r>
              <a:rPr lang="en-US" dirty="0"/>
              <a:t>The Art of an Effective Internal Investigation, Data Privacy, EPLI Market Update, and Changes to the Law of Arbitration Agreements</a:t>
            </a:r>
            <a:br>
              <a:rPr lang="en-US" dirty="0"/>
            </a:br>
            <a:endParaRPr lang="en-US" dirty="0"/>
          </a:p>
        </p:txBody>
      </p:sp>
      <p:sp>
        <p:nvSpPr>
          <p:cNvPr id="4" name="Slide Number Placeholder 3">
            <a:extLst>
              <a:ext uri="{FF2B5EF4-FFF2-40B4-BE49-F238E27FC236}">
                <a16:creationId xmlns:a16="http://schemas.microsoft.com/office/drawing/2014/main" id="{ADE70DA0-150F-4FE9-94AD-993BBEEBBB48}"/>
              </a:ext>
            </a:extLst>
          </p:cNvPr>
          <p:cNvSpPr>
            <a:spLocks noGrp="1"/>
          </p:cNvSpPr>
          <p:nvPr>
            <p:ph type="sldNum" sz="quarter" idx="4294967295"/>
          </p:nvPr>
        </p:nvSpPr>
        <p:spPr>
          <a:xfrm>
            <a:off x="0" y="6443663"/>
            <a:ext cx="1038225" cy="365125"/>
          </a:xfrm>
        </p:spPr>
        <p:txBody>
          <a:bodyPr/>
          <a:lstStyle/>
          <a:p>
            <a:fld id="{72EE7D79-36E9-3D41-96B0-913DC9CF5219}" type="slidenum">
              <a:rPr lang="en-US" smtClean="0"/>
              <a:pPr/>
              <a:t>1</a:t>
            </a:fld>
            <a:endParaRPr lang="en-US" dirty="0"/>
          </a:p>
        </p:txBody>
      </p:sp>
      <p:pic>
        <p:nvPicPr>
          <p:cNvPr id="6" name="Picture 1" descr="image002">
            <a:extLst>
              <a:ext uri="{FF2B5EF4-FFF2-40B4-BE49-F238E27FC236}">
                <a16:creationId xmlns:a16="http://schemas.microsoft.com/office/drawing/2014/main" id="{031003FD-4761-4022-9888-5745E4994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4263655"/>
            <a:ext cx="2619862" cy="93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C6D4BD1-1B5A-4EED-8C9C-ADE0C8235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 y="5282049"/>
            <a:ext cx="2619862" cy="871103"/>
          </a:xfrm>
          <a:prstGeom prst="rect">
            <a:avLst/>
          </a:prstGeom>
        </p:spPr>
      </p:pic>
      <p:sp>
        <p:nvSpPr>
          <p:cNvPr id="8" name="Rectangle 7">
            <a:extLst>
              <a:ext uri="{FF2B5EF4-FFF2-40B4-BE49-F238E27FC236}">
                <a16:creationId xmlns:a16="http://schemas.microsoft.com/office/drawing/2014/main" id="{18C77BF5-2F89-40F0-B86D-3AF09FC4DBE0}"/>
              </a:ext>
            </a:extLst>
          </p:cNvPr>
          <p:cNvSpPr/>
          <p:nvPr/>
        </p:nvSpPr>
        <p:spPr>
          <a:xfrm>
            <a:off x="3771900" y="4230184"/>
            <a:ext cx="4572000" cy="2736134"/>
          </a:xfrm>
          <a:prstGeom prst="rect">
            <a:avLst/>
          </a:prstGeom>
        </p:spPr>
        <p:txBody>
          <a:bodyPr>
            <a:spAutoFit/>
          </a:bodyPr>
          <a:lstStyle/>
          <a:p>
            <a:pPr lvl="0" fontAlgn="base">
              <a:lnSpc>
                <a:spcPct val="90000"/>
              </a:lnSpc>
              <a:spcAft>
                <a:spcPts val="600"/>
              </a:spcAft>
            </a:pPr>
            <a:r>
              <a:rPr lang="en-US" sz="1900" b="1" dirty="0">
                <a:solidFill>
                  <a:srgbClr val="FFFFFF"/>
                </a:solidFill>
              </a:rPr>
              <a:t>Presented by: </a:t>
            </a:r>
          </a:p>
          <a:p>
            <a:pPr lvl="0" fontAlgn="base">
              <a:lnSpc>
                <a:spcPct val="90000"/>
              </a:lnSpc>
              <a:spcAft>
                <a:spcPts val="600"/>
              </a:spcAft>
            </a:pPr>
            <a:r>
              <a:rPr lang="en-US" sz="1900" b="1" dirty="0">
                <a:solidFill>
                  <a:srgbClr val="FFFFFF"/>
                </a:solidFill>
              </a:rPr>
              <a:t>Felice B. Ekelman, Esq., Jackson Lewis P.C.</a:t>
            </a:r>
          </a:p>
          <a:p>
            <a:pPr lvl="0" indent="-228600" fontAlgn="base">
              <a:lnSpc>
                <a:spcPct val="90000"/>
              </a:lnSpc>
              <a:spcAft>
                <a:spcPts val="600"/>
              </a:spcAft>
              <a:buFont typeface="Arial" panose="020B0604020202020204" pitchFamily="34" charset="0"/>
              <a:buChar char="•"/>
            </a:pPr>
            <a:endParaRPr lang="en-US" sz="1900" b="1" dirty="0">
              <a:solidFill>
                <a:srgbClr val="FFFFFF"/>
              </a:solidFill>
            </a:endParaRPr>
          </a:p>
          <a:p>
            <a:pPr lvl="0" fontAlgn="base">
              <a:lnSpc>
                <a:spcPct val="90000"/>
              </a:lnSpc>
              <a:spcAft>
                <a:spcPts val="600"/>
              </a:spcAft>
            </a:pPr>
            <a:r>
              <a:rPr lang="en-US" sz="1900" b="1" dirty="0">
                <a:solidFill>
                  <a:srgbClr val="FFFFFF"/>
                </a:solidFill>
              </a:rPr>
              <a:t>Michelle E. Phillips, Esq., Jackson Lewis P.C.</a:t>
            </a:r>
          </a:p>
          <a:p>
            <a:pPr lvl="0" fontAlgn="base">
              <a:lnSpc>
                <a:spcPct val="90000"/>
              </a:lnSpc>
              <a:spcAft>
                <a:spcPts val="600"/>
              </a:spcAft>
            </a:pPr>
            <a:endParaRPr lang="en-US" sz="1900" b="1" dirty="0">
              <a:solidFill>
                <a:srgbClr val="FFFFFF"/>
              </a:solidFill>
            </a:endParaRPr>
          </a:p>
          <a:p>
            <a:pPr lvl="0" fontAlgn="base">
              <a:lnSpc>
                <a:spcPct val="90000"/>
              </a:lnSpc>
              <a:spcAft>
                <a:spcPts val="600"/>
              </a:spcAft>
            </a:pPr>
            <a:r>
              <a:rPr lang="en-US" sz="1900" b="1" dirty="0">
                <a:solidFill>
                  <a:srgbClr val="FFFFFF"/>
                </a:solidFill>
              </a:rPr>
              <a:t>Neil Owens, E.B. Cohen</a:t>
            </a:r>
          </a:p>
          <a:p>
            <a:pPr marL="0" lvl="1" fontAlgn="base">
              <a:lnSpc>
                <a:spcPct val="90000"/>
              </a:lnSpc>
              <a:spcAft>
                <a:spcPts val="600"/>
              </a:spcAft>
            </a:pPr>
            <a:endParaRPr lang="en-US" sz="1900" b="1" dirty="0">
              <a:solidFill>
                <a:srgbClr val="FFFFFF"/>
              </a:solidFill>
            </a:endParaRPr>
          </a:p>
          <a:p>
            <a:pPr marL="0" lvl="1" fontAlgn="base">
              <a:lnSpc>
                <a:spcPct val="90000"/>
              </a:lnSpc>
              <a:spcAft>
                <a:spcPts val="600"/>
              </a:spcAft>
            </a:pPr>
            <a:r>
              <a:rPr lang="en-US" sz="1900" b="1" dirty="0">
                <a:solidFill>
                  <a:srgbClr val="FFFFFF"/>
                </a:solidFill>
              </a:rPr>
              <a:t>September 10, 2019</a:t>
            </a:r>
          </a:p>
        </p:txBody>
      </p:sp>
    </p:spTree>
    <p:extLst>
      <p:ext uri="{BB962C8B-B14F-4D97-AF65-F5344CB8AC3E}">
        <p14:creationId xmlns:p14="http://schemas.microsoft.com/office/powerpoint/2010/main" val="286013965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Identify And Collect Other Evidence</a:t>
            </a:r>
          </a:p>
        </p:txBody>
      </p:sp>
      <p:sp>
        <p:nvSpPr>
          <p:cNvPr id="3" name="Content Placeholder 2"/>
          <p:cNvSpPr>
            <a:spLocks noGrp="1"/>
          </p:cNvSpPr>
          <p:nvPr>
            <p:ph sz="half" idx="1"/>
          </p:nvPr>
        </p:nvSpPr>
        <p:spPr/>
        <p:txBody>
          <a:bodyPr>
            <a:normAutofit fontScale="70000" lnSpcReduction="20000"/>
          </a:bodyPr>
          <a:lstStyle/>
          <a:p>
            <a:r>
              <a:rPr lang="en-US" altLang="en-US" dirty="0"/>
              <a:t>Identify and Preserve all Relevant Documents</a:t>
            </a:r>
          </a:p>
          <a:p>
            <a:pPr lvl="1"/>
            <a:r>
              <a:rPr lang="en-US" altLang="en-US" dirty="0"/>
              <a:t>Written Complaint</a:t>
            </a:r>
          </a:p>
          <a:p>
            <a:pPr lvl="1"/>
            <a:r>
              <a:rPr lang="en-US" altLang="en-US" dirty="0"/>
              <a:t>Applicable policies and practices</a:t>
            </a:r>
          </a:p>
          <a:p>
            <a:pPr lvl="2"/>
            <a:r>
              <a:rPr lang="en-US" altLang="en-US" dirty="0"/>
              <a:t>CBA for unionized workers</a:t>
            </a:r>
          </a:p>
          <a:p>
            <a:pPr lvl="2"/>
            <a:r>
              <a:rPr lang="en-US" altLang="en-US" dirty="0"/>
              <a:t>Any regulatory or oversight committee policies</a:t>
            </a:r>
          </a:p>
          <a:p>
            <a:pPr lvl="1"/>
            <a:r>
              <a:rPr lang="en-US" altLang="en-US" dirty="0"/>
              <a:t>Determine if any documents or videos are “missing”</a:t>
            </a:r>
          </a:p>
          <a:p>
            <a:r>
              <a:rPr lang="en-US" altLang="en-US" dirty="0"/>
              <a:t>Collect fact information</a:t>
            </a:r>
          </a:p>
          <a:p>
            <a:pPr lvl="1"/>
            <a:r>
              <a:rPr lang="en-US" altLang="en-US" dirty="0"/>
              <a:t>Hard copy documents (e.g. letters)</a:t>
            </a:r>
          </a:p>
          <a:p>
            <a:pPr lvl="1"/>
            <a:r>
              <a:rPr lang="en-US" altLang="en-US" dirty="0"/>
              <a:t>A majority will likely be ESI (e-mails, voicemails, calendars, internet history, text messages, computer hard drives, social media, etc.)</a:t>
            </a:r>
          </a:p>
          <a:p>
            <a:pPr lvl="1"/>
            <a:r>
              <a:rPr lang="en-US" altLang="en-US" dirty="0"/>
              <a:t>Take adequate measures to ensure preservation of evidence</a:t>
            </a:r>
          </a:p>
        </p:txBody>
      </p:sp>
      <p:sp>
        <p:nvSpPr>
          <p:cNvPr id="6" name="Content Placeholder 5">
            <a:extLst>
              <a:ext uri="{FF2B5EF4-FFF2-40B4-BE49-F238E27FC236}">
                <a16:creationId xmlns:a16="http://schemas.microsoft.com/office/drawing/2014/main" id="{36A2AF5F-4586-4A5E-8249-966100A044C2}"/>
              </a:ext>
            </a:extLst>
          </p:cNvPr>
          <p:cNvSpPr>
            <a:spLocks noGrp="1"/>
          </p:cNvSpPr>
          <p:nvPr>
            <p:ph sz="half" idx="2"/>
          </p:nvPr>
        </p:nvSpPr>
        <p:spPr/>
        <p:txBody>
          <a:bodyPr>
            <a:normAutofit lnSpcReduction="10000"/>
          </a:bodyPr>
          <a:lstStyle/>
          <a:p>
            <a:r>
              <a:rPr lang="en-US" altLang="en-US" dirty="0"/>
              <a:t>Other Information Systems</a:t>
            </a:r>
          </a:p>
          <a:p>
            <a:pPr lvl="1"/>
            <a:r>
              <a:rPr lang="en-US" altLang="en-US" dirty="0"/>
              <a:t>Surveillance videos</a:t>
            </a:r>
          </a:p>
          <a:p>
            <a:pPr lvl="1"/>
            <a:r>
              <a:rPr lang="en-US" altLang="en-US" dirty="0"/>
              <a:t>Access devices (e.g. card readers, key pads)</a:t>
            </a:r>
          </a:p>
          <a:p>
            <a:pPr lvl="2"/>
            <a:r>
              <a:rPr lang="en-US" altLang="en-US" dirty="0"/>
              <a:t>Or security sign-in sheets</a:t>
            </a:r>
          </a:p>
          <a:p>
            <a:pPr lvl="1"/>
            <a:r>
              <a:rPr lang="en-US" altLang="en-US" dirty="0"/>
              <a:t>Vehicle tracking devices</a:t>
            </a:r>
          </a:p>
          <a:p>
            <a:pPr lvl="1"/>
            <a:r>
              <a:rPr lang="en-US" altLang="en-US" dirty="0"/>
              <a:t>Timekeeping system</a:t>
            </a:r>
          </a:p>
          <a:p>
            <a:pPr lvl="1"/>
            <a:r>
              <a:rPr lang="en-US" altLang="en-US" dirty="0"/>
              <a:t>Payroll system</a:t>
            </a:r>
          </a:p>
          <a:p>
            <a:pPr lvl="1"/>
            <a:r>
              <a:rPr lang="en-US" altLang="en-US" dirty="0"/>
              <a:t>Receipts</a:t>
            </a:r>
          </a:p>
          <a:p>
            <a:pPr lvl="1"/>
            <a:r>
              <a:rPr lang="en-US" altLang="en-US" dirty="0"/>
              <a:t>E-mails</a:t>
            </a:r>
          </a:p>
          <a:p>
            <a:pPr lvl="1"/>
            <a:r>
              <a:rPr lang="en-US" altLang="en-US" dirty="0"/>
              <a:t>Complaint hotlines</a:t>
            </a:r>
          </a:p>
          <a:p>
            <a:endParaRPr lang="en-US" dirty="0"/>
          </a:p>
        </p:txBody>
      </p:sp>
      <p:sp>
        <p:nvSpPr>
          <p:cNvPr id="4" name="Slide Number Placeholder 3"/>
          <p:cNvSpPr>
            <a:spLocks noGrp="1"/>
          </p:cNvSpPr>
          <p:nvPr>
            <p:ph type="sldNum" sz="quarter" idx="12"/>
          </p:nvPr>
        </p:nvSpPr>
        <p:spPr/>
        <p:txBody>
          <a:bodyPr/>
          <a:lstStyle/>
          <a:p>
            <a:fld id="{72EE7D79-36E9-3D41-96B0-913DC9CF5219}" type="slidenum">
              <a:rPr lang="en-US" smtClean="0"/>
              <a:pPr/>
              <a:t>10</a:t>
            </a:fld>
            <a:endParaRPr lang="en-US" dirty="0"/>
          </a:p>
        </p:txBody>
      </p:sp>
      <p:pic>
        <p:nvPicPr>
          <p:cNvPr id="5" name="Picture 1" descr="image002">
            <a:extLst>
              <a:ext uri="{FF2B5EF4-FFF2-40B4-BE49-F238E27FC236}">
                <a16:creationId xmlns:a16="http://schemas.microsoft.com/office/drawing/2014/main" id="{2843D8FE-11FD-448E-9C99-C12863413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43833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Have A Separate Investigation File</a:t>
            </a:r>
          </a:p>
        </p:txBody>
      </p:sp>
      <p:sp>
        <p:nvSpPr>
          <p:cNvPr id="3" name="Content Placeholder 2"/>
          <p:cNvSpPr>
            <a:spLocks noGrp="1"/>
          </p:cNvSpPr>
          <p:nvPr>
            <p:ph idx="1"/>
          </p:nvPr>
        </p:nvSpPr>
        <p:spPr>
          <a:xfrm>
            <a:off x="457200" y="1251284"/>
            <a:ext cx="8229600" cy="4874879"/>
          </a:xfrm>
        </p:spPr>
        <p:txBody>
          <a:bodyPr>
            <a:normAutofit/>
          </a:bodyPr>
          <a:lstStyle/>
          <a:p>
            <a:r>
              <a:rPr lang="en-US" altLang="en-US" dirty="0"/>
              <a:t>Documentation of the investigation should be segregated from the personnel file and should include</a:t>
            </a:r>
          </a:p>
          <a:p>
            <a:pPr lvl="1"/>
            <a:r>
              <a:rPr lang="en-US" altLang="en-US" sz="2400" dirty="0"/>
              <a:t>The employee complaint</a:t>
            </a:r>
          </a:p>
          <a:p>
            <a:pPr lvl="1"/>
            <a:r>
              <a:rPr lang="en-US" altLang="en-US" sz="2400" dirty="0"/>
              <a:t>Relevant polices</a:t>
            </a:r>
          </a:p>
          <a:p>
            <a:pPr lvl="1"/>
            <a:r>
              <a:rPr lang="en-US" altLang="en-US" sz="2400" dirty="0"/>
              <a:t>Any documents reviewed</a:t>
            </a:r>
          </a:p>
          <a:p>
            <a:pPr lvl="1"/>
            <a:r>
              <a:rPr lang="en-US" altLang="en-US" sz="2400" dirty="0"/>
              <a:t>Other documents and notes recorded or memorialized during the investigation</a:t>
            </a:r>
          </a:p>
          <a:p>
            <a:pPr lvl="1"/>
            <a:endParaRPr lang="en-US" altLang="en-US" dirty="0"/>
          </a:p>
          <a:p>
            <a:pPr lvl="1"/>
            <a:endParaRPr lang="en-US" altLang="en-US" dirty="0"/>
          </a:p>
          <a:p>
            <a:pPr lvl="1"/>
            <a:endParaRPr lang="en-US" altLang="en-US" dirty="0"/>
          </a:p>
        </p:txBody>
      </p:sp>
      <p:sp>
        <p:nvSpPr>
          <p:cNvPr id="4" name="Slide Number Placeholder 3"/>
          <p:cNvSpPr>
            <a:spLocks noGrp="1"/>
          </p:cNvSpPr>
          <p:nvPr>
            <p:ph type="sldNum" sz="quarter" idx="4"/>
          </p:nvPr>
        </p:nvSpPr>
        <p:spPr/>
        <p:txBody>
          <a:bodyPr/>
          <a:lstStyle/>
          <a:p>
            <a:fld id="{72EE7D79-36E9-3D41-96B0-913DC9CF5219}" type="slidenum">
              <a:rPr lang="en-US" smtClean="0"/>
              <a:pPr/>
              <a:t>11</a:t>
            </a:fld>
            <a:endParaRPr lang="en-US" dirty="0"/>
          </a:p>
        </p:txBody>
      </p:sp>
      <p:pic>
        <p:nvPicPr>
          <p:cNvPr id="5" name="Picture 1" descr="image002">
            <a:extLst>
              <a:ext uri="{FF2B5EF4-FFF2-40B4-BE49-F238E27FC236}">
                <a16:creationId xmlns:a16="http://schemas.microsoft.com/office/drawing/2014/main" id="{F30039BC-06FB-4D83-A25B-68863BFCC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02637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Conducting the investigation</a:t>
            </a:r>
          </a:p>
        </p:txBody>
      </p:sp>
      <p:sp>
        <p:nvSpPr>
          <p:cNvPr id="3" name="Text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12</a:t>
            </a:fld>
            <a:endParaRPr lang="en-US" dirty="0"/>
          </a:p>
        </p:txBody>
      </p:sp>
      <p:pic>
        <p:nvPicPr>
          <p:cNvPr id="6" name="Picture 1" descr="image002">
            <a:extLst>
              <a:ext uri="{FF2B5EF4-FFF2-40B4-BE49-F238E27FC236}">
                <a16:creationId xmlns:a16="http://schemas.microsoft.com/office/drawing/2014/main" id="{2D4115EE-A137-4B89-817C-33FB83AB6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81710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Conducting Interviews</a:t>
            </a:r>
          </a:p>
        </p:txBody>
      </p:sp>
      <p:sp>
        <p:nvSpPr>
          <p:cNvPr id="3" name="Content Placeholder 2"/>
          <p:cNvSpPr>
            <a:spLocks noGrp="1"/>
          </p:cNvSpPr>
          <p:nvPr>
            <p:ph sz="half" idx="1"/>
          </p:nvPr>
        </p:nvSpPr>
        <p:spPr/>
        <p:txBody>
          <a:bodyPr>
            <a:normAutofit fontScale="92500" lnSpcReduction="10000"/>
          </a:bodyPr>
          <a:lstStyle/>
          <a:p>
            <a:r>
              <a:rPr lang="en-US" dirty="0"/>
              <a:t>Always Interview</a:t>
            </a:r>
          </a:p>
          <a:p>
            <a:pPr lvl="1"/>
            <a:r>
              <a:rPr lang="en-US" dirty="0"/>
              <a:t>Complainant(s)</a:t>
            </a:r>
          </a:p>
          <a:p>
            <a:pPr lvl="1"/>
            <a:r>
              <a:rPr lang="en-US" dirty="0"/>
              <a:t>Key Witnesses</a:t>
            </a:r>
          </a:p>
          <a:p>
            <a:pPr lvl="1"/>
            <a:r>
              <a:rPr lang="en-US" dirty="0"/>
              <a:t>Accused</a:t>
            </a:r>
          </a:p>
          <a:p>
            <a:r>
              <a:rPr lang="en-US" dirty="0"/>
              <a:t>Re-interview witnesses if necessary</a:t>
            </a:r>
          </a:p>
          <a:p>
            <a:r>
              <a:rPr lang="en-US" dirty="0"/>
              <a:t>Consider Preparing Rough Outline/Checklist for Each Interview</a:t>
            </a:r>
          </a:p>
          <a:p>
            <a:pPr lvl="1"/>
            <a:r>
              <a:rPr lang="en-US" dirty="0"/>
              <a:t>Each situation demands different questions</a:t>
            </a:r>
          </a:p>
          <a:p>
            <a:pPr lvl="1"/>
            <a:r>
              <a:rPr lang="en-US" dirty="0"/>
              <a:t>Timeline format with circling back generally works</a:t>
            </a:r>
          </a:p>
        </p:txBody>
      </p:sp>
      <p:sp>
        <p:nvSpPr>
          <p:cNvPr id="6" name="Content Placeholder 5">
            <a:extLst>
              <a:ext uri="{FF2B5EF4-FFF2-40B4-BE49-F238E27FC236}">
                <a16:creationId xmlns:a16="http://schemas.microsoft.com/office/drawing/2014/main" id="{806120BF-38B9-4776-87BE-689BBA957BFA}"/>
              </a:ext>
            </a:extLst>
          </p:cNvPr>
          <p:cNvSpPr>
            <a:spLocks noGrp="1"/>
          </p:cNvSpPr>
          <p:nvPr>
            <p:ph sz="half" idx="2"/>
          </p:nvPr>
        </p:nvSpPr>
        <p:spPr/>
        <p:txBody>
          <a:bodyPr>
            <a:normAutofit fontScale="85000" lnSpcReduction="20000"/>
          </a:bodyPr>
          <a:lstStyle/>
          <a:p>
            <a:r>
              <a:rPr lang="en-US" dirty="0"/>
              <a:t>General Rules for All Interviews</a:t>
            </a:r>
          </a:p>
          <a:p>
            <a:pPr lvl="1"/>
            <a:r>
              <a:rPr lang="en-US" dirty="0"/>
              <a:t>Ask open-ended questions, then specific follow-ups</a:t>
            </a:r>
          </a:p>
          <a:p>
            <a:pPr lvl="2"/>
            <a:r>
              <a:rPr lang="en-US" dirty="0"/>
              <a:t>The 5 W’s</a:t>
            </a:r>
          </a:p>
          <a:p>
            <a:pPr lvl="2"/>
            <a:r>
              <a:rPr lang="en-US" dirty="0"/>
              <a:t>Closed-ended questions for detailed and yes/no issues</a:t>
            </a:r>
          </a:p>
          <a:p>
            <a:pPr lvl="1"/>
            <a:r>
              <a:rPr lang="en-US" dirty="0"/>
              <a:t>Ask for corroborating evidence/witnesses</a:t>
            </a:r>
          </a:p>
          <a:p>
            <a:pPr lvl="1"/>
            <a:r>
              <a:rPr lang="en-US" dirty="0"/>
              <a:t>Pay attention to gestures and other non-verbal clues</a:t>
            </a:r>
          </a:p>
          <a:p>
            <a:pPr lvl="1"/>
            <a:r>
              <a:rPr lang="en-US" dirty="0"/>
              <a:t>Document the facts, not your opinions</a:t>
            </a:r>
          </a:p>
          <a:p>
            <a:pPr lvl="1"/>
            <a:r>
              <a:rPr lang="en-US" dirty="0"/>
              <a:t>Promise nothing / avoid oral agreements</a:t>
            </a:r>
          </a:p>
          <a:p>
            <a:pPr lvl="1"/>
            <a:r>
              <a:rPr lang="en-US" dirty="0"/>
              <a:t>Do not ever lock a witness in a room or block his or her exit</a:t>
            </a:r>
          </a:p>
          <a:p>
            <a:endParaRPr lang="en-US" dirty="0"/>
          </a:p>
        </p:txBody>
      </p:sp>
      <p:sp>
        <p:nvSpPr>
          <p:cNvPr id="4" name="Slide Number Placeholder 3"/>
          <p:cNvSpPr>
            <a:spLocks noGrp="1"/>
          </p:cNvSpPr>
          <p:nvPr>
            <p:ph type="sldNum" sz="quarter" idx="12"/>
          </p:nvPr>
        </p:nvSpPr>
        <p:spPr/>
        <p:txBody>
          <a:bodyPr/>
          <a:lstStyle/>
          <a:p>
            <a:fld id="{72EE7D79-36E9-3D41-96B0-913DC9CF5219}" type="slidenum">
              <a:rPr lang="en-US" smtClean="0"/>
              <a:pPr/>
              <a:t>13</a:t>
            </a:fld>
            <a:endParaRPr lang="en-US" dirty="0"/>
          </a:p>
        </p:txBody>
      </p:sp>
      <p:pic>
        <p:nvPicPr>
          <p:cNvPr id="5" name="Picture 1" descr="image002">
            <a:extLst>
              <a:ext uri="{FF2B5EF4-FFF2-40B4-BE49-F238E27FC236}">
                <a16:creationId xmlns:a16="http://schemas.microsoft.com/office/drawing/2014/main" id="{F317A11C-AA59-476C-88E3-FDE96F4CA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7266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Interview The Complainant(s)</a:t>
            </a:r>
          </a:p>
        </p:txBody>
      </p:sp>
      <p:sp>
        <p:nvSpPr>
          <p:cNvPr id="3" name="Content Placeholder 2"/>
          <p:cNvSpPr>
            <a:spLocks noGrp="1"/>
          </p:cNvSpPr>
          <p:nvPr>
            <p:ph idx="1"/>
          </p:nvPr>
        </p:nvSpPr>
        <p:spPr>
          <a:xfrm>
            <a:off x="457200" y="1251284"/>
            <a:ext cx="8229600" cy="4874879"/>
          </a:xfrm>
        </p:spPr>
        <p:txBody>
          <a:bodyPr>
            <a:normAutofit/>
          </a:bodyPr>
          <a:lstStyle/>
          <a:p>
            <a:r>
              <a:rPr lang="en-US" dirty="0"/>
              <a:t>Be prepared!</a:t>
            </a:r>
          </a:p>
          <a:p>
            <a:pPr lvl="1"/>
            <a:r>
              <a:rPr lang="en-US" dirty="0"/>
              <a:t>Have key documents</a:t>
            </a:r>
          </a:p>
          <a:p>
            <a:pPr lvl="1"/>
            <a:r>
              <a:rPr lang="en-US" dirty="0"/>
              <a:t>Outline of key questions</a:t>
            </a:r>
          </a:p>
          <a:p>
            <a:r>
              <a:rPr lang="en-US" dirty="0"/>
              <a:t>Key topics to discuss beyond the allegations</a:t>
            </a:r>
          </a:p>
          <a:p>
            <a:pPr lvl="1"/>
            <a:r>
              <a:rPr lang="en-US" dirty="0"/>
              <a:t>Non-retaliation policy</a:t>
            </a:r>
          </a:p>
          <a:p>
            <a:pPr lvl="1"/>
            <a:r>
              <a:rPr lang="en-US" dirty="0"/>
              <a:t>Corroborating witnesses</a:t>
            </a:r>
          </a:p>
          <a:p>
            <a:pPr lvl="1"/>
            <a:r>
              <a:rPr lang="en-US" dirty="0"/>
              <a:t>What does the complainant want?</a:t>
            </a:r>
          </a:p>
        </p:txBody>
      </p:sp>
      <p:sp>
        <p:nvSpPr>
          <p:cNvPr id="4" name="Slide Number Placeholder 3"/>
          <p:cNvSpPr>
            <a:spLocks noGrp="1"/>
          </p:cNvSpPr>
          <p:nvPr>
            <p:ph type="sldNum" sz="quarter" idx="4"/>
          </p:nvPr>
        </p:nvSpPr>
        <p:spPr/>
        <p:txBody>
          <a:bodyPr/>
          <a:lstStyle/>
          <a:p>
            <a:fld id="{72EE7D79-36E9-3D41-96B0-913DC9CF5219}" type="slidenum">
              <a:rPr lang="en-US" smtClean="0"/>
              <a:pPr/>
              <a:t>14</a:t>
            </a:fld>
            <a:endParaRPr lang="en-US" dirty="0"/>
          </a:p>
        </p:txBody>
      </p:sp>
      <p:pic>
        <p:nvPicPr>
          <p:cNvPr id="5" name="Picture 1" descr="image002">
            <a:extLst>
              <a:ext uri="{FF2B5EF4-FFF2-40B4-BE49-F238E27FC236}">
                <a16:creationId xmlns:a16="http://schemas.microsoft.com/office/drawing/2014/main" id="{04B2A2AF-2D00-4E2F-B2C7-AC0822133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568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Interview The Complainant(s)</a:t>
            </a:r>
          </a:p>
        </p:txBody>
      </p:sp>
      <p:sp>
        <p:nvSpPr>
          <p:cNvPr id="3" name="Content Placeholder 2"/>
          <p:cNvSpPr>
            <a:spLocks noGrp="1"/>
          </p:cNvSpPr>
          <p:nvPr>
            <p:ph idx="1"/>
          </p:nvPr>
        </p:nvSpPr>
        <p:spPr>
          <a:xfrm>
            <a:off x="457200" y="1251284"/>
            <a:ext cx="8229600" cy="4874879"/>
          </a:xfrm>
        </p:spPr>
        <p:txBody>
          <a:bodyPr>
            <a:normAutofit fontScale="85000" lnSpcReduction="20000"/>
          </a:bodyPr>
          <a:lstStyle/>
          <a:p>
            <a:r>
              <a:rPr lang="en-US" dirty="0"/>
              <a:t>What to do</a:t>
            </a:r>
          </a:p>
          <a:p>
            <a:pPr lvl="1"/>
            <a:r>
              <a:rPr lang="en-US" dirty="0"/>
              <a:t>Obtain all relevant facts with as much detail as possible</a:t>
            </a:r>
          </a:p>
          <a:p>
            <a:pPr lvl="1"/>
            <a:r>
              <a:rPr lang="en-US" dirty="0"/>
              <a:t>Determine who participated and who witnessed</a:t>
            </a:r>
          </a:p>
          <a:p>
            <a:pPr lvl="1"/>
            <a:r>
              <a:rPr lang="en-US" dirty="0"/>
              <a:t>Assure the employee that the matter will be looked into promptly and that he/she is secure from retaliation</a:t>
            </a:r>
          </a:p>
          <a:p>
            <a:pPr lvl="1"/>
            <a:r>
              <a:rPr lang="en-US" dirty="0"/>
              <a:t>Ask open ended questions</a:t>
            </a:r>
          </a:p>
          <a:p>
            <a:r>
              <a:rPr lang="en-US" dirty="0"/>
              <a:t>What NOT to do</a:t>
            </a:r>
          </a:p>
          <a:p>
            <a:pPr lvl="1"/>
            <a:r>
              <a:rPr lang="en-US" dirty="0"/>
              <a:t>Do not promise confidentiality</a:t>
            </a:r>
          </a:p>
          <a:p>
            <a:pPr lvl="1"/>
            <a:r>
              <a:rPr lang="en-US" dirty="0"/>
              <a:t>Do not prejudge the situation / assume “guilt” before it is established</a:t>
            </a:r>
          </a:p>
          <a:p>
            <a:pPr lvl="1"/>
            <a:r>
              <a:rPr lang="en-US" dirty="0"/>
              <a:t>Do not talk more than you listen</a:t>
            </a:r>
          </a:p>
          <a:p>
            <a:pPr lvl="1"/>
            <a:r>
              <a:rPr lang="en-US" dirty="0"/>
              <a:t>Do not ignore “bad” facts or testimony that doesn’t fit with the story</a:t>
            </a:r>
          </a:p>
          <a:p>
            <a:pPr lvl="1"/>
            <a:r>
              <a:rPr lang="en-US" dirty="0"/>
              <a:t>Do not act like a friend rather than a neutral investigator</a:t>
            </a:r>
          </a:p>
          <a:p>
            <a:pPr lvl="1"/>
            <a:r>
              <a:rPr lang="en-US" dirty="0"/>
              <a:t>Do not confirm if the alleged wrongdoer has acted similarly in the past</a:t>
            </a:r>
          </a:p>
          <a:p>
            <a:pPr lvl="1"/>
            <a:endParaRPr lang="en-US" dirty="0"/>
          </a:p>
          <a:p>
            <a:pPr lvl="1"/>
            <a:endParaRPr lang="en-US" dirty="0"/>
          </a:p>
        </p:txBody>
      </p:sp>
      <p:sp>
        <p:nvSpPr>
          <p:cNvPr id="4" name="Slide Number Placeholder 3"/>
          <p:cNvSpPr>
            <a:spLocks noGrp="1"/>
          </p:cNvSpPr>
          <p:nvPr>
            <p:ph type="sldNum" sz="quarter" idx="4"/>
          </p:nvPr>
        </p:nvSpPr>
        <p:spPr/>
        <p:txBody>
          <a:bodyPr/>
          <a:lstStyle/>
          <a:p>
            <a:fld id="{72EE7D79-36E9-3D41-96B0-913DC9CF5219}" type="slidenum">
              <a:rPr lang="en-US" smtClean="0"/>
              <a:pPr/>
              <a:t>15</a:t>
            </a:fld>
            <a:endParaRPr lang="en-US" dirty="0"/>
          </a:p>
        </p:txBody>
      </p:sp>
      <p:pic>
        <p:nvPicPr>
          <p:cNvPr id="5" name="Picture 1" descr="image002">
            <a:extLst>
              <a:ext uri="{FF2B5EF4-FFF2-40B4-BE49-F238E27FC236}">
                <a16:creationId xmlns:a16="http://schemas.microsoft.com/office/drawing/2014/main" id="{254DE3FA-B209-4416-AEBC-8333189AE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19056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Interview The Witnesses</a:t>
            </a:r>
          </a:p>
        </p:txBody>
      </p:sp>
      <p:sp>
        <p:nvSpPr>
          <p:cNvPr id="3" name="Content Placeholder 2"/>
          <p:cNvSpPr>
            <a:spLocks noGrp="1"/>
          </p:cNvSpPr>
          <p:nvPr>
            <p:ph sz="half" idx="1"/>
          </p:nvPr>
        </p:nvSpPr>
        <p:spPr/>
        <p:txBody>
          <a:bodyPr>
            <a:normAutofit fontScale="77500" lnSpcReduction="20000"/>
          </a:bodyPr>
          <a:lstStyle/>
          <a:p>
            <a:r>
              <a:rPr lang="en-US" dirty="0"/>
              <a:t>What to do</a:t>
            </a:r>
          </a:p>
          <a:p>
            <a:pPr lvl="1"/>
            <a:r>
              <a:rPr lang="en-US" sz="2300" dirty="0"/>
              <a:t>Explain generally what is being investigated and provide the allegations only as needed</a:t>
            </a:r>
          </a:p>
          <a:p>
            <a:pPr lvl="1"/>
            <a:r>
              <a:rPr lang="en-US" sz="2300" dirty="0"/>
              <a:t>Advise that no judgments have been made about the validity of the complaint</a:t>
            </a:r>
          </a:p>
          <a:p>
            <a:pPr lvl="1"/>
            <a:r>
              <a:rPr lang="en-US" sz="2300" dirty="0"/>
              <a:t>Have witnesses focus on statements/behaviors and not provide their conclusions</a:t>
            </a:r>
          </a:p>
          <a:p>
            <a:pPr lvl="1"/>
            <a:r>
              <a:rPr lang="en-US" sz="2300" dirty="0"/>
              <a:t>Ask open-ended questions</a:t>
            </a:r>
          </a:p>
          <a:p>
            <a:pPr lvl="1"/>
            <a:r>
              <a:rPr lang="en-US" sz="2300" dirty="0"/>
              <a:t>Distinguish between first, second and third-hand knowledge</a:t>
            </a:r>
          </a:p>
          <a:p>
            <a:pPr lvl="2"/>
            <a:r>
              <a:rPr lang="en-US" sz="2100" dirty="0"/>
              <a:t>What do they know? Source? </a:t>
            </a:r>
          </a:p>
          <a:p>
            <a:pPr lvl="2"/>
            <a:r>
              <a:rPr lang="en-US" sz="2100" dirty="0"/>
              <a:t>Notes? Recordings? Evidence?</a:t>
            </a:r>
          </a:p>
        </p:txBody>
      </p:sp>
      <p:sp>
        <p:nvSpPr>
          <p:cNvPr id="6" name="Content Placeholder 5">
            <a:extLst>
              <a:ext uri="{FF2B5EF4-FFF2-40B4-BE49-F238E27FC236}">
                <a16:creationId xmlns:a16="http://schemas.microsoft.com/office/drawing/2014/main" id="{769EDE35-B526-4551-8725-F1ECE7CC2B40}"/>
              </a:ext>
            </a:extLst>
          </p:cNvPr>
          <p:cNvSpPr>
            <a:spLocks noGrp="1"/>
          </p:cNvSpPr>
          <p:nvPr>
            <p:ph sz="half" idx="2"/>
          </p:nvPr>
        </p:nvSpPr>
        <p:spPr/>
        <p:txBody>
          <a:bodyPr>
            <a:normAutofit fontScale="92500" lnSpcReduction="20000"/>
          </a:bodyPr>
          <a:lstStyle/>
          <a:p>
            <a:r>
              <a:rPr lang="en-US" dirty="0"/>
              <a:t>What not to do</a:t>
            </a:r>
          </a:p>
          <a:p>
            <a:pPr lvl="1"/>
            <a:r>
              <a:rPr lang="en-US" sz="2100" dirty="0"/>
              <a:t>Do not share what other witnesses have said unless necessary</a:t>
            </a:r>
          </a:p>
          <a:p>
            <a:pPr lvl="1"/>
            <a:r>
              <a:rPr lang="en-US" sz="2100" dirty="0"/>
              <a:t>Do not discuss your opinions and conclusions with witnesses</a:t>
            </a:r>
          </a:p>
          <a:p>
            <a:pPr lvl="1"/>
            <a:r>
              <a:rPr lang="en-US" sz="2100" dirty="0"/>
              <a:t>Do not conduct witness interviews in groups</a:t>
            </a:r>
          </a:p>
          <a:p>
            <a:pPr lvl="1"/>
            <a:r>
              <a:rPr lang="en-US" sz="2100" dirty="0"/>
              <a:t>Do not mainly ask “yes” and “no” questions</a:t>
            </a:r>
          </a:p>
          <a:p>
            <a:pPr lvl="1"/>
            <a:r>
              <a:rPr lang="en-US" sz="2100" dirty="0"/>
              <a:t>Do not promise confidentiality</a:t>
            </a:r>
          </a:p>
          <a:p>
            <a:r>
              <a:rPr lang="en-US" dirty="0"/>
              <a:t>Reiterate that retaliation against the complainant or others is prohibited</a:t>
            </a:r>
          </a:p>
          <a:p>
            <a:pPr lvl="1"/>
            <a:endParaRPr lang="en-US" dirty="0"/>
          </a:p>
        </p:txBody>
      </p:sp>
      <p:sp>
        <p:nvSpPr>
          <p:cNvPr id="4" name="Slide Number Placeholder 3"/>
          <p:cNvSpPr>
            <a:spLocks noGrp="1"/>
          </p:cNvSpPr>
          <p:nvPr>
            <p:ph type="sldNum" sz="quarter" idx="12"/>
          </p:nvPr>
        </p:nvSpPr>
        <p:spPr/>
        <p:txBody>
          <a:bodyPr/>
          <a:lstStyle/>
          <a:p>
            <a:fld id="{72EE7D79-36E9-3D41-96B0-913DC9CF5219}" type="slidenum">
              <a:rPr lang="en-US" smtClean="0"/>
              <a:pPr/>
              <a:t>16</a:t>
            </a:fld>
            <a:endParaRPr lang="en-US" dirty="0"/>
          </a:p>
        </p:txBody>
      </p:sp>
      <p:pic>
        <p:nvPicPr>
          <p:cNvPr id="5" name="Picture 1" descr="image002">
            <a:extLst>
              <a:ext uri="{FF2B5EF4-FFF2-40B4-BE49-F238E27FC236}">
                <a16:creationId xmlns:a16="http://schemas.microsoft.com/office/drawing/2014/main" id="{38F4EC90-EA5C-4A52-97CB-5F36E6E4E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20142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Interview The Alleged Wrongdoer</a:t>
            </a:r>
          </a:p>
        </p:txBody>
      </p:sp>
      <p:sp>
        <p:nvSpPr>
          <p:cNvPr id="3" name="Content Placeholder 2"/>
          <p:cNvSpPr>
            <a:spLocks noGrp="1"/>
          </p:cNvSpPr>
          <p:nvPr>
            <p:ph idx="1"/>
          </p:nvPr>
        </p:nvSpPr>
        <p:spPr>
          <a:xfrm>
            <a:off x="457200" y="1251284"/>
            <a:ext cx="8229600" cy="4874879"/>
          </a:xfrm>
        </p:spPr>
        <p:txBody>
          <a:bodyPr>
            <a:normAutofit fontScale="85000" lnSpcReduction="20000"/>
          </a:bodyPr>
          <a:lstStyle/>
          <a:p>
            <a:pPr>
              <a:lnSpc>
                <a:spcPct val="110000"/>
              </a:lnSpc>
              <a:spcBef>
                <a:spcPts val="300"/>
              </a:spcBef>
            </a:pPr>
            <a:r>
              <a:rPr lang="en-US" dirty="0"/>
              <a:t>Be upfront about the Company’s duty to investigate</a:t>
            </a:r>
          </a:p>
          <a:p>
            <a:pPr lvl="1">
              <a:lnSpc>
                <a:spcPct val="110000"/>
              </a:lnSpc>
              <a:spcBef>
                <a:spcPts val="300"/>
              </a:spcBef>
            </a:pPr>
            <a:r>
              <a:rPr lang="en-US" dirty="0"/>
              <a:t>Advise the individual that allegations have been made and the investigation is setup to determine the facts</a:t>
            </a:r>
          </a:p>
          <a:p>
            <a:pPr lvl="1">
              <a:lnSpc>
                <a:spcPct val="110000"/>
              </a:lnSpc>
              <a:spcBef>
                <a:spcPts val="300"/>
              </a:spcBef>
            </a:pPr>
            <a:r>
              <a:rPr lang="en-US" dirty="0"/>
              <a:t>Review the Company’s non-retaliation policy and advise the accused to not conduct an independent investigation</a:t>
            </a:r>
          </a:p>
          <a:p>
            <a:pPr lvl="1">
              <a:lnSpc>
                <a:spcPct val="110000"/>
              </a:lnSpc>
              <a:spcBef>
                <a:spcPts val="300"/>
              </a:spcBef>
            </a:pPr>
            <a:endParaRPr lang="en-US" dirty="0"/>
          </a:p>
          <a:p>
            <a:pPr>
              <a:lnSpc>
                <a:spcPct val="110000"/>
              </a:lnSpc>
              <a:spcBef>
                <a:spcPts val="300"/>
              </a:spcBef>
            </a:pPr>
            <a:r>
              <a:rPr lang="en-US" dirty="0"/>
              <a:t>Review specific allegations and ask for the employee’s response using open ended questions</a:t>
            </a:r>
          </a:p>
          <a:p>
            <a:pPr lvl="1">
              <a:lnSpc>
                <a:spcPct val="110000"/>
              </a:lnSpc>
              <a:spcBef>
                <a:spcPts val="300"/>
              </a:spcBef>
            </a:pPr>
            <a:r>
              <a:rPr lang="en-US" dirty="0"/>
              <a:t>It is not necessary to disclose sources but describe the allegations sufficient to enable a response</a:t>
            </a:r>
          </a:p>
          <a:p>
            <a:pPr lvl="1">
              <a:lnSpc>
                <a:spcPct val="110000"/>
              </a:lnSpc>
              <a:spcBef>
                <a:spcPts val="300"/>
              </a:spcBef>
            </a:pPr>
            <a:r>
              <a:rPr lang="en-US" dirty="0"/>
              <a:t>Get exact descriptions of words used, actions taken, etc. and give a full opportunity for a response to each</a:t>
            </a:r>
          </a:p>
          <a:p>
            <a:pPr marL="457200" lvl="1" indent="0">
              <a:lnSpc>
                <a:spcPct val="110000"/>
              </a:lnSpc>
              <a:spcBef>
                <a:spcPts val="300"/>
              </a:spcBef>
              <a:buNone/>
            </a:pPr>
            <a:endParaRPr lang="en-US" dirty="0"/>
          </a:p>
          <a:p>
            <a:pPr>
              <a:lnSpc>
                <a:spcPct val="110000"/>
              </a:lnSpc>
              <a:spcBef>
                <a:spcPts val="300"/>
              </a:spcBef>
            </a:pPr>
            <a:r>
              <a:rPr lang="en-US" dirty="0"/>
              <a:t>Give full opportunity for a response to each accusation</a:t>
            </a:r>
          </a:p>
          <a:p>
            <a:pPr lvl="1">
              <a:lnSpc>
                <a:spcPct val="110000"/>
              </a:lnSpc>
              <a:spcBef>
                <a:spcPts val="300"/>
              </a:spcBef>
            </a:pPr>
            <a:r>
              <a:rPr lang="en-US" dirty="0"/>
              <a:t>Ask for additional witnesses’ names</a:t>
            </a:r>
          </a:p>
          <a:p>
            <a:pPr lvl="1">
              <a:lnSpc>
                <a:spcPct val="110000"/>
              </a:lnSpc>
              <a:spcBef>
                <a:spcPts val="300"/>
              </a:spcBef>
            </a:pPr>
            <a:r>
              <a:rPr lang="en-US" dirty="0"/>
              <a:t>If the accused denies the allegations, ask why he/she thinks the complaint may have been made</a:t>
            </a:r>
          </a:p>
          <a:p>
            <a:pPr marL="0" indent="0">
              <a:lnSpc>
                <a:spcPct val="110000"/>
              </a:lnSpc>
              <a:spcBef>
                <a:spcPts val="300"/>
              </a:spcBef>
              <a:buNone/>
            </a:pPr>
            <a:endParaRPr lang="en-US" dirty="0"/>
          </a:p>
          <a:p>
            <a:pPr>
              <a:lnSpc>
                <a:spcPct val="110000"/>
              </a:lnSpc>
              <a:spcBef>
                <a:spcPts val="300"/>
              </a:spcBef>
            </a:pPr>
            <a:endParaRPr lang="en-US" dirty="0"/>
          </a:p>
          <a:p>
            <a:pPr lvl="1">
              <a:lnSpc>
                <a:spcPct val="110000"/>
              </a:lnSpc>
              <a:spcBef>
                <a:spcPts val="300"/>
              </a:spcBef>
            </a:pPr>
            <a:endParaRPr lang="en-US" dirty="0"/>
          </a:p>
        </p:txBody>
      </p:sp>
      <p:sp>
        <p:nvSpPr>
          <p:cNvPr id="4" name="Slide Number Placeholder 3"/>
          <p:cNvSpPr>
            <a:spLocks noGrp="1"/>
          </p:cNvSpPr>
          <p:nvPr>
            <p:ph type="sldNum" sz="quarter" idx="4"/>
          </p:nvPr>
        </p:nvSpPr>
        <p:spPr/>
        <p:txBody>
          <a:bodyPr/>
          <a:lstStyle/>
          <a:p>
            <a:fld id="{72EE7D79-36E9-3D41-96B0-913DC9CF5219}" type="slidenum">
              <a:rPr lang="en-US" smtClean="0"/>
              <a:pPr/>
              <a:t>17</a:t>
            </a:fld>
            <a:endParaRPr lang="en-US" dirty="0"/>
          </a:p>
        </p:txBody>
      </p:sp>
      <p:pic>
        <p:nvPicPr>
          <p:cNvPr id="5" name="Picture 1" descr="image002">
            <a:extLst>
              <a:ext uri="{FF2B5EF4-FFF2-40B4-BE49-F238E27FC236}">
                <a16:creationId xmlns:a16="http://schemas.microsoft.com/office/drawing/2014/main" id="{3C6D6F05-768A-4A0D-AD78-FB07563A5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84371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Interview The Alleged Wrongdoer</a:t>
            </a:r>
          </a:p>
        </p:txBody>
      </p:sp>
      <p:sp>
        <p:nvSpPr>
          <p:cNvPr id="3" name="Content Placeholder 2"/>
          <p:cNvSpPr>
            <a:spLocks noGrp="1"/>
          </p:cNvSpPr>
          <p:nvPr>
            <p:ph idx="1"/>
          </p:nvPr>
        </p:nvSpPr>
        <p:spPr>
          <a:xfrm>
            <a:off x="457200" y="1251284"/>
            <a:ext cx="8229600" cy="4874879"/>
          </a:xfrm>
        </p:spPr>
        <p:txBody>
          <a:bodyPr>
            <a:normAutofit/>
          </a:bodyPr>
          <a:lstStyle/>
          <a:p>
            <a:r>
              <a:rPr lang="en-US" dirty="0"/>
              <a:t>Ask the tough questions and give time to respond</a:t>
            </a:r>
          </a:p>
          <a:p>
            <a:pPr lvl="1"/>
            <a:r>
              <a:rPr lang="en-US" dirty="0"/>
              <a:t>Prepare to ask the same question in several different ways</a:t>
            </a:r>
          </a:p>
          <a:p>
            <a:pPr lvl="1"/>
            <a:r>
              <a:rPr lang="en-US" dirty="0"/>
              <a:t>Save embarrassing and unfriendly questions for the end </a:t>
            </a:r>
          </a:p>
          <a:p>
            <a:pPr lvl="1"/>
            <a:r>
              <a:rPr lang="en-US" dirty="0"/>
              <a:t>Use the power of silence</a:t>
            </a:r>
          </a:p>
          <a:p>
            <a:r>
              <a:rPr lang="en-US" dirty="0"/>
              <a:t>Use fact-based questions to get back on track</a:t>
            </a:r>
          </a:p>
          <a:p>
            <a:r>
              <a:rPr lang="en-US" dirty="0"/>
              <a:t>Use of documents/recordings/emails at end to confront with specific evidence</a:t>
            </a:r>
          </a:p>
        </p:txBody>
      </p:sp>
      <p:sp>
        <p:nvSpPr>
          <p:cNvPr id="4" name="Slide Number Placeholder 3"/>
          <p:cNvSpPr>
            <a:spLocks noGrp="1"/>
          </p:cNvSpPr>
          <p:nvPr>
            <p:ph type="sldNum" sz="quarter" idx="4"/>
          </p:nvPr>
        </p:nvSpPr>
        <p:spPr/>
        <p:txBody>
          <a:bodyPr/>
          <a:lstStyle/>
          <a:p>
            <a:fld id="{72EE7D79-36E9-3D41-96B0-913DC9CF5219}" type="slidenum">
              <a:rPr lang="en-US" smtClean="0"/>
              <a:pPr/>
              <a:t>18</a:t>
            </a:fld>
            <a:endParaRPr lang="en-US" dirty="0"/>
          </a:p>
        </p:txBody>
      </p:sp>
      <p:pic>
        <p:nvPicPr>
          <p:cNvPr id="5" name="Picture 1" descr="image002">
            <a:extLst>
              <a:ext uri="{FF2B5EF4-FFF2-40B4-BE49-F238E27FC236}">
                <a16:creationId xmlns:a16="http://schemas.microsoft.com/office/drawing/2014/main" id="{DDD275F3-1E8C-442F-BAF5-5DCD839E8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10226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Interview Notes</a:t>
            </a:r>
          </a:p>
        </p:txBody>
      </p:sp>
      <p:sp>
        <p:nvSpPr>
          <p:cNvPr id="3" name="Content Placeholder 2"/>
          <p:cNvSpPr>
            <a:spLocks noGrp="1"/>
          </p:cNvSpPr>
          <p:nvPr>
            <p:ph sz="half" idx="1"/>
          </p:nvPr>
        </p:nvSpPr>
        <p:spPr>
          <a:xfrm>
            <a:off x="457199" y="1251284"/>
            <a:ext cx="8158899" cy="4874879"/>
          </a:xfrm>
        </p:spPr>
        <p:txBody>
          <a:bodyPr>
            <a:normAutofit/>
          </a:bodyPr>
          <a:lstStyle/>
          <a:p>
            <a:pPr>
              <a:lnSpc>
                <a:spcPct val="110000"/>
              </a:lnSpc>
              <a:spcBef>
                <a:spcPts val="600"/>
              </a:spcBef>
            </a:pPr>
            <a:r>
              <a:rPr lang="en-US" dirty="0"/>
              <a:t>Document each interview </a:t>
            </a:r>
          </a:p>
          <a:p>
            <a:pPr lvl="1">
              <a:lnSpc>
                <a:spcPct val="110000"/>
              </a:lnSpc>
              <a:spcBef>
                <a:spcPts val="600"/>
              </a:spcBef>
            </a:pPr>
            <a:r>
              <a:rPr lang="en-US" dirty="0"/>
              <a:t>Date, time, location, who is present</a:t>
            </a:r>
          </a:p>
          <a:p>
            <a:pPr>
              <a:lnSpc>
                <a:spcPct val="110000"/>
              </a:lnSpc>
              <a:spcBef>
                <a:spcPts val="600"/>
              </a:spcBef>
            </a:pPr>
            <a:r>
              <a:rPr lang="en-US" dirty="0"/>
              <a:t>Separate notes for each interview</a:t>
            </a:r>
          </a:p>
          <a:p>
            <a:pPr lvl="1">
              <a:lnSpc>
                <a:spcPct val="110000"/>
              </a:lnSpc>
              <a:spcBef>
                <a:spcPts val="600"/>
              </a:spcBef>
            </a:pPr>
            <a:r>
              <a:rPr lang="en-US" dirty="0"/>
              <a:t>Keep same format in interview notes</a:t>
            </a:r>
          </a:p>
          <a:p>
            <a:pPr>
              <a:lnSpc>
                <a:spcPct val="110000"/>
              </a:lnSpc>
              <a:spcBef>
                <a:spcPts val="600"/>
              </a:spcBef>
            </a:pPr>
            <a:r>
              <a:rPr lang="en-US" dirty="0"/>
              <a:t>Separately detail observations and evaluation of credibility</a:t>
            </a:r>
          </a:p>
          <a:p>
            <a:pPr lvl="1">
              <a:lnSpc>
                <a:spcPct val="110000"/>
              </a:lnSpc>
              <a:spcBef>
                <a:spcPts val="600"/>
              </a:spcBef>
            </a:pPr>
            <a:r>
              <a:rPr lang="en-US" dirty="0"/>
              <a:t>Caution: may be discoverable</a:t>
            </a:r>
          </a:p>
          <a:p>
            <a:pPr>
              <a:lnSpc>
                <a:spcPct val="110000"/>
              </a:lnSpc>
              <a:spcBef>
                <a:spcPts val="600"/>
              </a:spcBef>
            </a:pPr>
            <a:r>
              <a:rPr lang="en-US" dirty="0"/>
              <a:t>Write Q&amp;As</a:t>
            </a:r>
          </a:p>
          <a:p>
            <a:pPr>
              <a:lnSpc>
                <a:spcPct val="110000"/>
              </a:lnSpc>
              <a:spcBef>
                <a:spcPts val="600"/>
              </a:spcBef>
            </a:pPr>
            <a:r>
              <a:rPr lang="en-US" dirty="0"/>
              <a:t>Quote key statements and ensure clarity</a:t>
            </a:r>
          </a:p>
          <a:p>
            <a:pPr lvl="1">
              <a:lnSpc>
                <a:spcPct val="120000"/>
              </a:lnSpc>
              <a:spcBef>
                <a:spcPts val="600"/>
              </a:spcBef>
            </a:pPr>
            <a:endParaRPr lang="en-US" dirty="0"/>
          </a:p>
        </p:txBody>
      </p:sp>
      <p:sp>
        <p:nvSpPr>
          <p:cNvPr id="6" name="Slide Number Placeholder 5"/>
          <p:cNvSpPr>
            <a:spLocks noGrp="1"/>
          </p:cNvSpPr>
          <p:nvPr>
            <p:ph type="sldNum" sz="quarter" idx="12"/>
          </p:nvPr>
        </p:nvSpPr>
        <p:spPr/>
        <p:txBody>
          <a:bodyPr/>
          <a:lstStyle/>
          <a:p>
            <a:fld id="{72EE7D79-36E9-3D41-96B0-913DC9CF5219}" type="slidenum">
              <a:rPr lang="en-US" smtClean="0"/>
              <a:t>19</a:t>
            </a:fld>
            <a:endParaRPr lang="en-US" dirty="0"/>
          </a:p>
        </p:txBody>
      </p:sp>
      <p:pic>
        <p:nvPicPr>
          <p:cNvPr id="5" name="Picture 1" descr="image002">
            <a:extLst>
              <a:ext uri="{FF2B5EF4-FFF2-40B4-BE49-F238E27FC236}">
                <a16:creationId xmlns:a16="http://schemas.microsoft.com/office/drawing/2014/main" id="{08BFB7E7-07A9-4D68-818B-51EF46894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9540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Is An Effective Investigation Important?</a:t>
            </a:r>
          </a:p>
        </p:txBody>
      </p:sp>
      <p:sp>
        <p:nvSpPr>
          <p:cNvPr id="3" name="Content Placeholder 2"/>
          <p:cNvSpPr>
            <a:spLocks noGrp="1"/>
          </p:cNvSpPr>
          <p:nvPr>
            <p:ph idx="1"/>
          </p:nvPr>
        </p:nvSpPr>
        <p:spPr/>
        <p:txBody>
          <a:bodyPr>
            <a:normAutofit/>
          </a:bodyPr>
          <a:lstStyle/>
          <a:p>
            <a:r>
              <a:rPr lang="en-US" dirty="0"/>
              <a:t>Allows the Company to make informed decisions</a:t>
            </a:r>
          </a:p>
          <a:p>
            <a:r>
              <a:rPr lang="en-US" dirty="0"/>
              <a:t>Encourages an open workplace where employees are comfortable raising issues</a:t>
            </a:r>
          </a:p>
          <a:p>
            <a:r>
              <a:rPr lang="en-US" dirty="0"/>
              <a:t>Discourages improper behavior</a:t>
            </a:r>
          </a:p>
          <a:p>
            <a:r>
              <a:rPr lang="en-US" dirty="0"/>
              <a:t>Resolves workplace issues before an outside entity becomes involved</a:t>
            </a:r>
          </a:p>
          <a:p>
            <a:r>
              <a:rPr lang="en-US" dirty="0"/>
              <a:t>Contemporaneously locks in facts</a:t>
            </a:r>
          </a:p>
          <a:p>
            <a:r>
              <a:rPr lang="en-US" dirty="0"/>
              <a:t>Provides the Company with effective defenses</a:t>
            </a:r>
          </a:p>
          <a:p>
            <a:endParaRPr lang="en-US" dirty="0"/>
          </a:p>
        </p:txBody>
      </p:sp>
      <p:sp>
        <p:nvSpPr>
          <p:cNvPr id="5" name="Slide Number Placeholder 4"/>
          <p:cNvSpPr>
            <a:spLocks noGrp="1"/>
          </p:cNvSpPr>
          <p:nvPr>
            <p:ph type="sldNum" sz="quarter" idx="4"/>
          </p:nvPr>
        </p:nvSpPr>
        <p:spPr/>
        <p:txBody>
          <a:bodyPr/>
          <a:lstStyle/>
          <a:p>
            <a:fld id="{72EE7D79-36E9-3D41-96B0-913DC9CF5219}" type="slidenum">
              <a:rPr lang="en-US" smtClean="0"/>
              <a:pPr/>
              <a:t>2</a:t>
            </a:fld>
            <a:endParaRPr lang="en-US" dirty="0"/>
          </a:p>
        </p:txBody>
      </p:sp>
      <p:pic>
        <p:nvPicPr>
          <p:cNvPr id="6" name="Picture 1" descr="image002">
            <a:extLst>
              <a:ext uri="{FF2B5EF4-FFF2-40B4-BE49-F238E27FC236}">
                <a16:creationId xmlns:a16="http://schemas.microsoft.com/office/drawing/2014/main" id="{CB417F8D-3FDB-48B7-BE55-C93E30F84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20184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Interview Challenges</a:t>
            </a:r>
          </a:p>
        </p:txBody>
      </p:sp>
      <p:sp>
        <p:nvSpPr>
          <p:cNvPr id="3" name="Content Placeholder 2"/>
          <p:cNvSpPr>
            <a:spLocks noGrp="1"/>
          </p:cNvSpPr>
          <p:nvPr>
            <p:ph idx="1"/>
          </p:nvPr>
        </p:nvSpPr>
        <p:spPr>
          <a:xfrm>
            <a:off x="457200" y="1251284"/>
            <a:ext cx="8229600" cy="4874879"/>
          </a:xfrm>
        </p:spPr>
        <p:txBody>
          <a:bodyPr>
            <a:normAutofit lnSpcReduction="10000"/>
          </a:bodyPr>
          <a:lstStyle/>
          <a:p>
            <a:r>
              <a:rPr lang="en-US" dirty="0"/>
              <a:t>Evasive Witnesses</a:t>
            </a:r>
          </a:p>
          <a:p>
            <a:r>
              <a:rPr lang="en-US" dirty="0"/>
              <a:t>Hysterical/Emotional Witnesses</a:t>
            </a:r>
          </a:p>
          <a:p>
            <a:pPr lvl="1"/>
            <a:r>
              <a:rPr lang="en-US" dirty="0"/>
              <a:t>Crying</a:t>
            </a:r>
          </a:p>
          <a:p>
            <a:pPr lvl="1"/>
            <a:r>
              <a:rPr lang="en-US" dirty="0"/>
              <a:t>Argumentative</a:t>
            </a:r>
          </a:p>
          <a:p>
            <a:r>
              <a:rPr lang="en-US" dirty="0"/>
              <a:t>Uncooperative Witnesses</a:t>
            </a:r>
          </a:p>
          <a:p>
            <a:pPr lvl="1"/>
            <a:r>
              <a:rPr lang="en-US" dirty="0"/>
              <a:t>Attempt to establish rapport an explain the investigative process</a:t>
            </a:r>
          </a:p>
          <a:p>
            <a:pPr lvl="1"/>
            <a:r>
              <a:rPr lang="en-US" dirty="0"/>
              <a:t>Communicate the Company’s policy regarding participation in internal investigations</a:t>
            </a:r>
          </a:p>
          <a:p>
            <a:pPr lvl="1"/>
            <a:r>
              <a:rPr lang="en-US" dirty="0"/>
              <a:t>Document the witnesses refusal to cooperate</a:t>
            </a:r>
          </a:p>
          <a:p>
            <a:r>
              <a:rPr lang="en-US" dirty="0"/>
              <a:t>Distracted/Sleuthing Witnesses</a:t>
            </a:r>
          </a:p>
          <a:p>
            <a:r>
              <a:rPr lang="en-US" dirty="0"/>
              <a:t>Reluctant Witnesses</a:t>
            </a:r>
          </a:p>
          <a:p>
            <a:pPr lvl="1"/>
            <a:endParaRPr lang="en-US" dirty="0"/>
          </a:p>
        </p:txBody>
      </p:sp>
      <p:sp>
        <p:nvSpPr>
          <p:cNvPr id="4" name="Slide Number Placeholder 3"/>
          <p:cNvSpPr>
            <a:spLocks noGrp="1"/>
          </p:cNvSpPr>
          <p:nvPr>
            <p:ph type="sldNum" sz="quarter" idx="4"/>
          </p:nvPr>
        </p:nvSpPr>
        <p:spPr/>
        <p:txBody>
          <a:bodyPr/>
          <a:lstStyle/>
          <a:p>
            <a:fld id="{72EE7D79-36E9-3D41-96B0-913DC9CF5219}" type="slidenum">
              <a:rPr lang="en-US" smtClean="0"/>
              <a:pPr/>
              <a:t>20</a:t>
            </a:fld>
            <a:endParaRPr lang="en-US" dirty="0"/>
          </a:p>
        </p:txBody>
      </p:sp>
      <p:pic>
        <p:nvPicPr>
          <p:cNvPr id="5" name="Picture 1" descr="image002">
            <a:extLst>
              <a:ext uri="{FF2B5EF4-FFF2-40B4-BE49-F238E27FC236}">
                <a16:creationId xmlns:a16="http://schemas.microsoft.com/office/drawing/2014/main" id="{FFC69130-B99E-464E-800A-36EECB697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72496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Concluding the Interview</a:t>
            </a:r>
          </a:p>
        </p:txBody>
      </p:sp>
      <p:sp>
        <p:nvSpPr>
          <p:cNvPr id="3" name="Content Placeholder 2"/>
          <p:cNvSpPr>
            <a:spLocks noGrp="1"/>
          </p:cNvSpPr>
          <p:nvPr>
            <p:ph sz="half" idx="1"/>
          </p:nvPr>
        </p:nvSpPr>
        <p:spPr/>
        <p:txBody>
          <a:bodyPr>
            <a:normAutofit lnSpcReduction="10000"/>
          </a:bodyPr>
          <a:lstStyle/>
          <a:p>
            <a:pPr>
              <a:lnSpc>
                <a:spcPct val="110000"/>
              </a:lnSpc>
              <a:spcBef>
                <a:spcPts val="600"/>
              </a:spcBef>
            </a:pPr>
            <a:r>
              <a:rPr lang="en-US" dirty="0"/>
              <a:t>Review facts/notes </a:t>
            </a:r>
          </a:p>
          <a:p>
            <a:pPr>
              <a:lnSpc>
                <a:spcPct val="110000"/>
              </a:lnSpc>
              <a:spcBef>
                <a:spcPts val="600"/>
              </a:spcBef>
            </a:pPr>
            <a:r>
              <a:rPr lang="en-US" dirty="0"/>
              <a:t>Consider other notes </a:t>
            </a:r>
            <a:br>
              <a:rPr lang="en-US" dirty="0"/>
            </a:br>
            <a:r>
              <a:rPr lang="en-US" dirty="0"/>
              <a:t>or e-mails</a:t>
            </a:r>
          </a:p>
          <a:p>
            <a:pPr>
              <a:lnSpc>
                <a:spcPct val="110000"/>
              </a:lnSpc>
              <a:spcBef>
                <a:spcPts val="600"/>
              </a:spcBef>
            </a:pPr>
            <a:r>
              <a:rPr lang="en-US" dirty="0"/>
              <a:t>Acknowledge the witness for their participation</a:t>
            </a:r>
          </a:p>
          <a:p>
            <a:pPr>
              <a:lnSpc>
                <a:spcPct val="110000"/>
              </a:lnSpc>
              <a:spcBef>
                <a:spcPts val="600"/>
              </a:spcBef>
            </a:pPr>
            <a:r>
              <a:rPr lang="en-US" dirty="0"/>
              <a:t>Leave the door open for follow-up communications</a:t>
            </a:r>
          </a:p>
          <a:p>
            <a:pPr lvl="1">
              <a:lnSpc>
                <a:spcPct val="110000"/>
              </a:lnSpc>
              <a:spcBef>
                <a:spcPts val="600"/>
              </a:spcBef>
            </a:pPr>
            <a:r>
              <a:rPr lang="en-US" dirty="0"/>
              <a:t>Is there anything else you would like to add? </a:t>
            </a:r>
          </a:p>
          <a:p>
            <a:pPr lvl="1">
              <a:lnSpc>
                <a:spcPct val="110000"/>
              </a:lnSpc>
              <a:spcBef>
                <a:spcPts val="600"/>
              </a:spcBef>
            </a:pPr>
            <a:r>
              <a:rPr lang="en-US" dirty="0"/>
              <a:t>Note the length of the interview, including when interview began and ended</a:t>
            </a:r>
          </a:p>
        </p:txBody>
      </p:sp>
      <p:sp>
        <p:nvSpPr>
          <p:cNvPr id="6" name="Slide Number Placeholder 5"/>
          <p:cNvSpPr>
            <a:spLocks noGrp="1"/>
          </p:cNvSpPr>
          <p:nvPr>
            <p:ph type="sldNum" sz="quarter" idx="12"/>
          </p:nvPr>
        </p:nvSpPr>
        <p:spPr/>
        <p:txBody>
          <a:bodyPr/>
          <a:lstStyle/>
          <a:p>
            <a:fld id="{72EE7D79-36E9-3D41-96B0-913DC9CF5219}" type="slidenum">
              <a:rPr lang="en-US" smtClean="0"/>
              <a:t>21</a:t>
            </a:fld>
            <a:endParaRPr lang="en-US" dirty="0"/>
          </a:p>
        </p:txBody>
      </p:sp>
      <p:pic>
        <p:nvPicPr>
          <p:cNvPr id="8" name="Picture 2"/>
          <p:cNvPicPr>
            <a:picLocks noGrp="1" noChangeAspect="1" noChangeArrowheads="1"/>
          </p:cNvPicPr>
          <p:nvPr>
            <p:ph sz="half" idx="2"/>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8750" y="2040731"/>
            <a:ext cx="28575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89604" y="1600199"/>
            <a:ext cx="3862067" cy="331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 descr="image002">
            <a:extLst>
              <a:ext uri="{FF2B5EF4-FFF2-40B4-BE49-F238E27FC236}">
                <a16:creationId xmlns:a16="http://schemas.microsoft.com/office/drawing/2014/main" id="{55D3C8B2-903D-47BB-B25D-B35466923C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56761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Concluding the investigation </a:t>
            </a:r>
          </a:p>
        </p:txBody>
      </p:sp>
      <p:sp>
        <p:nvSpPr>
          <p:cNvPr id="3" name="Text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22</a:t>
            </a:fld>
            <a:endParaRPr lang="en-US" dirty="0"/>
          </a:p>
        </p:txBody>
      </p:sp>
      <p:pic>
        <p:nvPicPr>
          <p:cNvPr id="6" name="Picture 1" descr="image002">
            <a:extLst>
              <a:ext uri="{FF2B5EF4-FFF2-40B4-BE49-F238E27FC236}">
                <a16:creationId xmlns:a16="http://schemas.microsoft.com/office/drawing/2014/main" id="{32376037-3469-4595-98AC-8DCF38BD5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02134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Evaluate All Facts and Prepare the Report</a:t>
            </a:r>
          </a:p>
        </p:txBody>
      </p:sp>
      <p:sp>
        <p:nvSpPr>
          <p:cNvPr id="3" name="Content Placeholder 2"/>
          <p:cNvSpPr>
            <a:spLocks noGrp="1"/>
          </p:cNvSpPr>
          <p:nvPr>
            <p:ph sz="half" idx="1"/>
          </p:nvPr>
        </p:nvSpPr>
        <p:spPr/>
        <p:txBody>
          <a:bodyPr>
            <a:normAutofit fontScale="92500" lnSpcReduction="20000"/>
          </a:bodyPr>
          <a:lstStyle/>
          <a:p>
            <a:r>
              <a:rPr lang="en-US" dirty="0"/>
              <a:t>Determine that you have collected sufficient documentation and conducted all necessary interviews</a:t>
            </a:r>
          </a:p>
          <a:p>
            <a:pPr marL="0" indent="0">
              <a:buNone/>
            </a:pPr>
            <a:endParaRPr lang="en-US" dirty="0"/>
          </a:p>
          <a:p>
            <a:r>
              <a:rPr lang="en-US" dirty="0"/>
              <a:t>Decide if there are sufficient facts to corroborate inappropriate action occurred</a:t>
            </a:r>
          </a:p>
          <a:p>
            <a:pPr marL="0" indent="0">
              <a:buNone/>
            </a:pPr>
            <a:endParaRPr lang="en-US" dirty="0"/>
          </a:p>
          <a:p>
            <a:r>
              <a:rPr lang="en-US" dirty="0"/>
              <a:t>Depending upon the severity of the conduct, review potential options for disciplinary action</a:t>
            </a:r>
          </a:p>
          <a:p>
            <a:pPr marL="0" indent="0">
              <a:buNone/>
            </a:pPr>
            <a:endParaRPr lang="en-US" dirty="0"/>
          </a:p>
        </p:txBody>
      </p:sp>
      <p:sp>
        <p:nvSpPr>
          <p:cNvPr id="6" name="Content Placeholder 5">
            <a:extLst>
              <a:ext uri="{FF2B5EF4-FFF2-40B4-BE49-F238E27FC236}">
                <a16:creationId xmlns:a16="http://schemas.microsoft.com/office/drawing/2014/main" id="{ADBA4A19-8A88-4559-9243-1761C6159A10}"/>
              </a:ext>
            </a:extLst>
          </p:cNvPr>
          <p:cNvSpPr>
            <a:spLocks noGrp="1"/>
          </p:cNvSpPr>
          <p:nvPr>
            <p:ph sz="half" idx="2"/>
          </p:nvPr>
        </p:nvSpPr>
        <p:spPr/>
        <p:txBody>
          <a:bodyPr/>
          <a:lstStyle/>
          <a:p>
            <a:r>
              <a:rPr lang="en-US" dirty="0"/>
              <a:t>Consider, how the report will be used? </a:t>
            </a:r>
          </a:p>
          <a:p>
            <a:pPr lvl="1"/>
            <a:r>
              <a:rPr lang="en-US" dirty="0"/>
              <a:t>To justify a termination</a:t>
            </a:r>
          </a:p>
          <a:p>
            <a:pPr lvl="1"/>
            <a:r>
              <a:rPr lang="en-US" dirty="0"/>
              <a:t>For public perception </a:t>
            </a:r>
          </a:p>
          <a:p>
            <a:pPr lvl="1"/>
            <a:r>
              <a:rPr lang="en-US" dirty="0"/>
              <a:t>In defense of litigation or arbitration</a:t>
            </a:r>
          </a:p>
          <a:p>
            <a:r>
              <a:rPr lang="en-US" dirty="0"/>
              <a:t>Consider whether to include a recommendation</a:t>
            </a:r>
          </a:p>
          <a:p>
            <a:pPr lvl="1"/>
            <a:r>
              <a:rPr lang="en-US" dirty="0"/>
              <a:t>Follow though on any recommendations listed in the report</a:t>
            </a:r>
          </a:p>
          <a:p>
            <a:endParaRPr lang="en-US" dirty="0"/>
          </a:p>
        </p:txBody>
      </p:sp>
      <p:sp>
        <p:nvSpPr>
          <p:cNvPr id="4" name="Slide Number Placeholder 3"/>
          <p:cNvSpPr>
            <a:spLocks noGrp="1"/>
          </p:cNvSpPr>
          <p:nvPr>
            <p:ph type="sldNum" sz="quarter" idx="12"/>
          </p:nvPr>
        </p:nvSpPr>
        <p:spPr/>
        <p:txBody>
          <a:bodyPr/>
          <a:lstStyle/>
          <a:p>
            <a:fld id="{72EE7D79-36E9-3D41-96B0-913DC9CF5219}" type="slidenum">
              <a:rPr lang="en-US" smtClean="0"/>
              <a:pPr/>
              <a:t>23</a:t>
            </a:fld>
            <a:endParaRPr lang="en-US" dirty="0"/>
          </a:p>
        </p:txBody>
      </p:sp>
      <p:pic>
        <p:nvPicPr>
          <p:cNvPr id="5" name="Picture 1" descr="image002">
            <a:extLst>
              <a:ext uri="{FF2B5EF4-FFF2-40B4-BE49-F238E27FC236}">
                <a16:creationId xmlns:a16="http://schemas.microsoft.com/office/drawing/2014/main" id="{93CEA00B-4691-4558-B6CE-5923F2670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94923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Investigation Reports</a:t>
            </a:r>
          </a:p>
        </p:txBody>
      </p:sp>
      <p:sp>
        <p:nvSpPr>
          <p:cNvPr id="3" name="Content Placeholder 2"/>
          <p:cNvSpPr>
            <a:spLocks noGrp="1"/>
          </p:cNvSpPr>
          <p:nvPr>
            <p:ph idx="1"/>
          </p:nvPr>
        </p:nvSpPr>
        <p:spPr>
          <a:xfrm>
            <a:off x="457200" y="1251284"/>
            <a:ext cx="8229600" cy="4874879"/>
          </a:xfrm>
        </p:spPr>
        <p:txBody>
          <a:bodyPr>
            <a:normAutofit/>
          </a:bodyPr>
          <a:lstStyle/>
          <a:p>
            <a:pPr>
              <a:spcBef>
                <a:spcPts val="600"/>
              </a:spcBef>
            </a:pPr>
            <a:r>
              <a:rPr lang="en-US" sz="1900" dirty="0"/>
              <a:t>Oral </a:t>
            </a:r>
          </a:p>
          <a:p>
            <a:pPr>
              <a:spcBef>
                <a:spcPts val="600"/>
              </a:spcBef>
            </a:pPr>
            <a:r>
              <a:rPr lang="en-US" sz="1900" dirty="0"/>
              <a:t>Note to file </a:t>
            </a:r>
          </a:p>
          <a:p>
            <a:pPr>
              <a:spcBef>
                <a:spcPts val="600"/>
              </a:spcBef>
            </a:pPr>
            <a:r>
              <a:rPr lang="en-US" sz="1900" dirty="0"/>
              <a:t>Formal report</a:t>
            </a:r>
          </a:p>
          <a:p>
            <a:pPr lvl="1">
              <a:spcBef>
                <a:spcPts val="600"/>
              </a:spcBef>
            </a:pPr>
            <a:r>
              <a:rPr lang="en-US" sz="1500" dirty="0"/>
              <a:t>Executive summary</a:t>
            </a:r>
          </a:p>
          <a:p>
            <a:pPr lvl="1">
              <a:spcBef>
                <a:spcPts val="600"/>
              </a:spcBef>
            </a:pPr>
            <a:r>
              <a:rPr lang="en-US" sz="1500" dirty="0"/>
              <a:t>Allegations</a:t>
            </a:r>
          </a:p>
          <a:p>
            <a:pPr lvl="1">
              <a:spcBef>
                <a:spcPts val="600"/>
              </a:spcBef>
            </a:pPr>
            <a:r>
              <a:rPr lang="en-US" sz="1500" dirty="0"/>
              <a:t>Company policies implicated</a:t>
            </a:r>
          </a:p>
          <a:p>
            <a:pPr lvl="1">
              <a:spcBef>
                <a:spcPts val="600"/>
              </a:spcBef>
            </a:pPr>
            <a:r>
              <a:rPr lang="en-US" sz="1500" dirty="0"/>
              <a:t>Legal issues (first check with counsel if it should be part of the report)</a:t>
            </a:r>
            <a:endParaRPr lang="en-US" sz="1300" dirty="0"/>
          </a:p>
          <a:p>
            <a:pPr lvl="1">
              <a:spcBef>
                <a:spcPts val="600"/>
              </a:spcBef>
            </a:pPr>
            <a:r>
              <a:rPr lang="en-US" sz="1500" dirty="0"/>
              <a:t>Specific findings</a:t>
            </a:r>
          </a:p>
          <a:p>
            <a:pPr lvl="1">
              <a:spcBef>
                <a:spcPts val="600"/>
              </a:spcBef>
            </a:pPr>
            <a:r>
              <a:rPr lang="en-US" sz="1500" dirty="0"/>
              <a:t>Conclusion</a:t>
            </a:r>
          </a:p>
          <a:p>
            <a:pPr lvl="1">
              <a:spcBef>
                <a:spcPts val="600"/>
              </a:spcBef>
            </a:pPr>
            <a:r>
              <a:rPr lang="en-US" sz="1500" dirty="0"/>
              <a:t>Recommendations (first check with counsel if it should be part of the report)</a:t>
            </a:r>
          </a:p>
          <a:p>
            <a:pPr lvl="1">
              <a:spcBef>
                <a:spcPts val="600"/>
              </a:spcBef>
            </a:pPr>
            <a:r>
              <a:rPr lang="en-US" sz="1500" dirty="0"/>
              <a:t>Appendix with evidence exhibits</a:t>
            </a:r>
          </a:p>
          <a:p>
            <a:pPr lvl="1">
              <a:lnSpc>
                <a:spcPct val="110000"/>
              </a:lnSpc>
              <a:spcBef>
                <a:spcPts val="600"/>
              </a:spcBef>
            </a:pPr>
            <a:endParaRPr lang="en-US" dirty="0"/>
          </a:p>
        </p:txBody>
      </p:sp>
      <p:sp>
        <p:nvSpPr>
          <p:cNvPr id="4" name="Slide Number Placeholder 3"/>
          <p:cNvSpPr>
            <a:spLocks noGrp="1"/>
          </p:cNvSpPr>
          <p:nvPr>
            <p:ph type="sldNum" sz="quarter" idx="4"/>
          </p:nvPr>
        </p:nvSpPr>
        <p:spPr/>
        <p:txBody>
          <a:bodyPr/>
          <a:lstStyle/>
          <a:p>
            <a:fld id="{72EE7D79-36E9-3D41-96B0-913DC9CF5219}" type="slidenum">
              <a:rPr lang="en-US" smtClean="0"/>
              <a:pPr/>
              <a:t>24</a:t>
            </a:fld>
            <a:endParaRPr lang="en-US" dirty="0"/>
          </a:p>
        </p:txBody>
      </p:sp>
      <p:pic>
        <p:nvPicPr>
          <p:cNvPr id="5" name="Picture 1" descr="image002">
            <a:extLst>
              <a:ext uri="{FF2B5EF4-FFF2-40B4-BE49-F238E27FC236}">
                <a16:creationId xmlns:a16="http://schemas.microsoft.com/office/drawing/2014/main" id="{8BE79891-97E2-4A90-B6C5-652FC4819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17620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loodfirm.com/wp-content/uploads/2014/01/photodune-3008371-info-xs.jp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9625" t="5722" r="15738" b="6624"/>
          <a:stretch/>
        </p:blipFill>
        <p:spPr bwMode="auto">
          <a:xfrm>
            <a:off x="4000698" y="4779468"/>
            <a:ext cx="1142603" cy="15599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The Investigation Report</a:t>
            </a:r>
          </a:p>
        </p:txBody>
      </p:sp>
      <p:sp>
        <p:nvSpPr>
          <p:cNvPr id="3" name="Content Placeholder 2"/>
          <p:cNvSpPr>
            <a:spLocks noGrp="1"/>
          </p:cNvSpPr>
          <p:nvPr>
            <p:ph idx="1"/>
          </p:nvPr>
        </p:nvSpPr>
        <p:spPr>
          <a:xfrm>
            <a:off x="457200" y="1251284"/>
            <a:ext cx="8229600" cy="4874879"/>
          </a:xfrm>
        </p:spPr>
        <p:txBody>
          <a:bodyPr>
            <a:normAutofit/>
          </a:bodyPr>
          <a:lstStyle/>
          <a:p>
            <a:pPr>
              <a:lnSpc>
                <a:spcPct val="110000"/>
              </a:lnSpc>
              <a:spcBef>
                <a:spcPts val="600"/>
              </a:spcBef>
            </a:pPr>
            <a:r>
              <a:rPr lang="en-US" dirty="0"/>
              <a:t>Only include evidence, facts, and recommendations based on policy and past practice</a:t>
            </a:r>
          </a:p>
          <a:p>
            <a:pPr lvl="1">
              <a:lnSpc>
                <a:spcPct val="110000"/>
              </a:lnSpc>
              <a:spcBef>
                <a:spcPts val="600"/>
              </a:spcBef>
            </a:pPr>
            <a:r>
              <a:rPr lang="en-US" dirty="0"/>
              <a:t>Do not include hearsay or generalizations</a:t>
            </a:r>
          </a:p>
          <a:p>
            <a:pPr>
              <a:lnSpc>
                <a:spcPct val="110000"/>
              </a:lnSpc>
              <a:spcBef>
                <a:spcPts val="600"/>
              </a:spcBef>
            </a:pPr>
            <a:endParaRPr lang="en-US" dirty="0"/>
          </a:p>
          <a:p>
            <a:pPr>
              <a:lnSpc>
                <a:spcPct val="110000"/>
              </a:lnSpc>
              <a:spcBef>
                <a:spcPts val="600"/>
              </a:spcBef>
            </a:pPr>
            <a:r>
              <a:rPr lang="en-US" dirty="0"/>
              <a:t>What will the document look like when used in litigation? At trial? </a:t>
            </a:r>
          </a:p>
          <a:p>
            <a:pPr marL="0" indent="0">
              <a:lnSpc>
                <a:spcPct val="110000"/>
              </a:lnSpc>
              <a:spcBef>
                <a:spcPts val="600"/>
              </a:spcBef>
              <a:buNone/>
            </a:pPr>
            <a:endParaRPr lang="en-US" dirty="0"/>
          </a:p>
          <a:p>
            <a:pPr>
              <a:lnSpc>
                <a:spcPct val="110000"/>
              </a:lnSpc>
              <a:spcBef>
                <a:spcPts val="600"/>
              </a:spcBef>
            </a:pPr>
            <a:r>
              <a:rPr lang="en-US" dirty="0"/>
              <a:t>Remember that any investigation report will likely be discoverable</a:t>
            </a:r>
          </a:p>
          <a:p>
            <a:pPr>
              <a:lnSpc>
                <a:spcPct val="110000"/>
              </a:lnSpc>
              <a:spcBef>
                <a:spcPts val="600"/>
              </a:spcBef>
            </a:pPr>
            <a:endParaRPr lang="en-US" dirty="0"/>
          </a:p>
        </p:txBody>
      </p:sp>
      <p:sp>
        <p:nvSpPr>
          <p:cNvPr id="4" name="Slide Number Placeholder 3"/>
          <p:cNvSpPr>
            <a:spLocks noGrp="1"/>
          </p:cNvSpPr>
          <p:nvPr>
            <p:ph type="sldNum" sz="quarter" idx="4"/>
          </p:nvPr>
        </p:nvSpPr>
        <p:spPr/>
        <p:txBody>
          <a:bodyPr/>
          <a:lstStyle/>
          <a:p>
            <a:fld id="{72EE7D79-36E9-3D41-96B0-913DC9CF5219}" type="slidenum">
              <a:rPr lang="en-US" smtClean="0"/>
              <a:pPr/>
              <a:t>25</a:t>
            </a:fld>
            <a:endParaRPr lang="en-US" dirty="0"/>
          </a:p>
        </p:txBody>
      </p:sp>
      <p:pic>
        <p:nvPicPr>
          <p:cNvPr id="6" name="Picture 1" descr="image002">
            <a:extLst>
              <a:ext uri="{FF2B5EF4-FFF2-40B4-BE49-F238E27FC236}">
                <a16:creationId xmlns:a16="http://schemas.microsoft.com/office/drawing/2014/main" id="{F38C545C-89D6-422F-A283-A9662CCFA2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30096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Conclude Investigation With Employees</a:t>
            </a:r>
          </a:p>
        </p:txBody>
      </p:sp>
      <p:sp>
        <p:nvSpPr>
          <p:cNvPr id="3" name="Content Placeholder 2"/>
          <p:cNvSpPr>
            <a:spLocks noGrp="1"/>
          </p:cNvSpPr>
          <p:nvPr>
            <p:ph idx="1"/>
          </p:nvPr>
        </p:nvSpPr>
        <p:spPr>
          <a:xfrm>
            <a:off x="457200" y="1251284"/>
            <a:ext cx="8229600" cy="4874879"/>
          </a:xfrm>
        </p:spPr>
        <p:txBody>
          <a:bodyPr>
            <a:normAutofit/>
          </a:bodyPr>
          <a:lstStyle/>
          <a:p>
            <a:pPr>
              <a:spcBef>
                <a:spcPts val="600"/>
              </a:spcBef>
            </a:pPr>
            <a:r>
              <a:rPr lang="en-US" dirty="0"/>
              <a:t>Inform those at the Company who need to know the outcome  </a:t>
            </a:r>
          </a:p>
          <a:p>
            <a:pPr>
              <a:spcBef>
                <a:spcPts val="600"/>
              </a:spcBef>
            </a:pPr>
            <a:r>
              <a:rPr lang="en-US" dirty="0"/>
              <a:t>Advise both the complainant and accused of the outcome</a:t>
            </a:r>
          </a:p>
          <a:p>
            <a:pPr lvl="1">
              <a:spcBef>
                <a:spcPts val="600"/>
              </a:spcBef>
            </a:pPr>
            <a:r>
              <a:rPr lang="en-US" dirty="0"/>
              <a:t>Implement prompt course of remedial action if appropriate</a:t>
            </a:r>
          </a:p>
          <a:p>
            <a:pPr lvl="1">
              <a:spcBef>
                <a:spcPts val="600"/>
              </a:spcBef>
            </a:pPr>
            <a:r>
              <a:rPr lang="en-US" dirty="0"/>
              <a:t>If allegations are substantiated, provide discipline, obtain signatures and put in personnel file</a:t>
            </a:r>
          </a:p>
          <a:p>
            <a:pPr lvl="1">
              <a:spcBef>
                <a:spcPts val="600"/>
              </a:spcBef>
            </a:pPr>
            <a:r>
              <a:rPr lang="en-US" b="1" dirty="0"/>
              <a:t>Prevention of retaliation is critical</a:t>
            </a:r>
          </a:p>
          <a:p>
            <a:pPr lvl="1">
              <a:spcBef>
                <a:spcPts val="600"/>
              </a:spcBef>
            </a:pPr>
            <a:r>
              <a:rPr lang="en-US" dirty="0"/>
              <a:t>Is accuser comfortable with outcome – document!</a:t>
            </a:r>
          </a:p>
          <a:p>
            <a:pPr>
              <a:spcBef>
                <a:spcPts val="600"/>
              </a:spcBef>
            </a:pPr>
            <a:r>
              <a:rPr lang="en-US" dirty="0"/>
              <a:t>Follow up on recommended changes to policies</a:t>
            </a:r>
          </a:p>
          <a:p>
            <a:pPr>
              <a:spcBef>
                <a:spcPts val="600"/>
              </a:spcBef>
            </a:pPr>
            <a:r>
              <a:rPr lang="en-US" dirty="0"/>
              <a:t>Preserve the investigation file!</a:t>
            </a:r>
          </a:p>
        </p:txBody>
      </p:sp>
      <p:sp>
        <p:nvSpPr>
          <p:cNvPr id="4" name="Slide Number Placeholder 3"/>
          <p:cNvSpPr>
            <a:spLocks noGrp="1"/>
          </p:cNvSpPr>
          <p:nvPr>
            <p:ph type="sldNum" sz="quarter" idx="4"/>
          </p:nvPr>
        </p:nvSpPr>
        <p:spPr/>
        <p:txBody>
          <a:bodyPr/>
          <a:lstStyle/>
          <a:p>
            <a:fld id="{72EE7D79-36E9-3D41-96B0-913DC9CF5219}" type="slidenum">
              <a:rPr lang="en-US" smtClean="0"/>
              <a:pPr/>
              <a:t>26</a:t>
            </a:fld>
            <a:endParaRPr lang="en-US" dirty="0"/>
          </a:p>
        </p:txBody>
      </p:sp>
      <p:pic>
        <p:nvPicPr>
          <p:cNvPr id="5" name="Picture 1" descr="image002">
            <a:extLst>
              <a:ext uri="{FF2B5EF4-FFF2-40B4-BE49-F238E27FC236}">
                <a16:creationId xmlns:a16="http://schemas.microsoft.com/office/drawing/2014/main" id="{0ACAE4B7-83E8-4E31-BBE0-353FE1DC6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0442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Incident/Accident Investigation</a:t>
            </a:r>
          </a:p>
        </p:txBody>
      </p:sp>
      <p:sp>
        <p:nvSpPr>
          <p:cNvPr id="3" name="Content Placeholder 2"/>
          <p:cNvSpPr>
            <a:spLocks noGrp="1"/>
          </p:cNvSpPr>
          <p:nvPr>
            <p:ph idx="1"/>
          </p:nvPr>
        </p:nvSpPr>
        <p:spPr>
          <a:xfrm>
            <a:off x="457200" y="1251284"/>
            <a:ext cx="8229600" cy="4874879"/>
          </a:xfrm>
        </p:spPr>
        <p:txBody>
          <a:bodyPr>
            <a:normAutofit/>
          </a:bodyPr>
          <a:lstStyle/>
          <a:p>
            <a:r>
              <a:rPr lang="en-US" dirty="0"/>
              <a:t>A workplace injury best practices investigation includes the following components that a Manager must follow during an accident investigation.</a:t>
            </a:r>
          </a:p>
          <a:p>
            <a:pPr marL="0" indent="0">
              <a:buNone/>
            </a:pPr>
            <a:endParaRPr lang="en-US" dirty="0"/>
          </a:p>
          <a:p>
            <a:r>
              <a:rPr lang="en-US" sz="2800" b="1" dirty="0"/>
              <a:t>WHO</a:t>
            </a:r>
            <a:endParaRPr lang="en-US" sz="2800" dirty="0"/>
          </a:p>
          <a:p>
            <a:pPr lvl="1"/>
            <a:r>
              <a:rPr lang="en-US" dirty="0"/>
              <a:t>The [CHOOSE ONE: supervisor/safety manager/HR director] in charge of the area or department where the accident occurred is responsible for conducting the investigation.</a:t>
            </a:r>
          </a:p>
          <a:p>
            <a:pPr lvl="1"/>
            <a:r>
              <a:rPr lang="en-US" dirty="0"/>
              <a:t>The investigator should be held accountable for reporting the investigation carefully and clearly.</a:t>
            </a:r>
          </a:p>
        </p:txBody>
      </p:sp>
      <p:sp>
        <p:nvSpPr>
          <p:cNvPr id="4" name="Slide Number Placeholder 3"/>
          <p:cNvSpPr>
            <a:spLocks noGrp="1"/>
          </p:cNvSpPr>
          <p:nvPr>
            <p:ph type="sldNum" sz="quarter" idx="4"/>
          </p:nvPr>
        </p:nvSpPr>
        <p:spPr/>
        <p:txBody>
          <a:bodyPr/>
          <a:lstStyle/>
          <a:p>
            <a:fld id="{72EE7D79-36E9-3D41-96B0-913DC9CF5219}" type="slidenum">
              <a:rPr lang="en-US" smtClean="0"/>
              <a:pPr/>
              <a:t>27</a:t>
            </a:fld>
            <a:endParaRPr lang="en-US" dirty="0"/>
          </a:p>
        </p:txBody>
      </p:sp>
      <p:pic>
        <p:nvPicPr>
          <p:cNvPr id="5" name="Picture 1" descr="image002">
            <a:extLst>
              <a:ext uri="{FF2B5EF4-FFF2-40B4-BE49-F238E27FC236}">
                <a16:creationId xmlns:a16="http://schemas.microsoft.com/office/drawing/2014/main" id="{0ACAE4B7-83E8-4E31-BBE0-353FE1DC6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08141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Incident/Accident Investigation continued</a:t>
            </a:r>
          </a:p>
        </p:txBody>
      </p:sp>
      <p:sp>
        <p:nvSpPr>
          <p:cNvPr id="3" name="Content Placeholder 2"/>
          <p:cNvSpPr>
            <a:spLocks noGrp="1"/>
          </p:cNvSpPr>
          <p:nvPr>
            <p:ph idx="1"/>
          </p:nvPr>
        </p:nvSpPr>
        <p:spPr>
          <a:xfrm>
            <a:off x="457200" y="1251284"/>
            <a:ext cx="8229600" cy="4874879"/>
          </a:xfrm>
        </p:spPr>
        <p:txBody>
          <a:bodyPr>
            <a:normAutofit/>
          </a:bodyPr>
          <a:lstStyle/>
          <a:p>
            <a:pPr>
              <a:spcBef>
                <a:spcPts val="600"/>
              </a:spcBef>
            </a:pPr>
            <a:r>
              <a:rPr lang="en-US" sz="2800" b="1" dirty="0"/>
              <a:t>WHAT: </a:t>
            </a:r>
            <a:r>
              <a:rPr lang="en-US" dirty="0"/>
              <a:t>The investigator will determine the following:</a:t>
            </a:r>
            <a:endParaRPr lang="en-US" b="1" dirty="0"/>
          </a:p>
          <a:p>
            <a:pPr lvl="1"/>
            <a:r>
              <a:rPr lang="en-US" dirty="0"/>
              <a:t>Whether the accident is work-related</a:t>
            </a:r>
          </a:p>
          <a:p>
            <a:pPr lvl="1"/>
            <a:r>
              <a:rPr lang="en-US" dirty="0"/>
              <a:t>The scope of the investigation</a:t>
            </a:r>
          </a:p>
          <a:p>
            <a:pPr lvl="1"/>
            <a:r>
              <a:rPr lang="en-US" dirty="0"/>
              <a:t>What happened:</a:t>
            </a:r>
          </a:p>
          <a:p>
            <a:pPr lvl="1"/>
            <a:r>
              <a:rPr lang="en-US" dirty="0"/>
              <a:t>Describe what took place that prompted the investigation and what the employee(s) was/were doing at the time of the accident.</a:t>
            </a:r>
          </a:p>
        </p:txBody>
      </p:sp>
      <p:sp>
        <p:nvSpPr>
          <p:cNvPr id="4" name="Slide Number Placeholder 3"/>
          <p:cNvSpPr>
            <a:spLocks noGrp="1"/>
          </p:cNvSpPr>
          <p:nvPr>
            <p:ph type="sldNum" sz="quarter" idx="4"/>
          </p:nvPr>
        </p:nvSpPr>
        <p:spPr/>
        <p:txBody>
          <a:bodyPr/>
          <a:lstStyle/>
          <a:p>
            <a:fld id="{72EE7D79-36E9-3D41-96B0-913DC9CF5219}" type="slidenum">
              <a:rPr lang="en-US" smtClean="0"/>
              <a:pPr/>
              <a:t>28</a:t>
            </a:fld>
            <a:endParaRPr lang="en-US" dirty="0"/>
          </a:p>
        </p:txBody>
      </p:sp>
      <p:pic>
        <p:nvPicPr>
          <p:cNvPr id="5" name="Picture 1" descr="image002">
            <a:extLst>
              <a:ext uri="{FF2B5EF4-FFF2-40B4-BE49-F238E27FC236}">
                <a16:creationId xmlns:a16="http://schemas.microsoft.com/office/drawing/2014/main" id="{0ACAE4B7-83E8-4E31-BBE0-353FE1DC6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15596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Incident/Accident Investigation continued</a:t>
            </a:r>
          </a:p>
        </p:txBody>
      </p:sp>
      <p:sp>
        <p:nvSpPr>
          <p:cNvPr id="3" name="Content Placeholder 2"/>
          <p:cNvSpPr>
            <a:spLocks noGrp="1"/>
          </p:cNvSpPr>
          <p:nvPr>
            <p:ph idx="1"/>
          </p:nvPr>
        </p:nvSpPr>
        <p:spPr>
          <a:xfrm>
            <a:off x="457200" y="1251284"/>
            <a:ext cx="8229600" cy="4874879"/>
          </a:xfrm>
        </p:spPr>
        <p:txBody>
          <a:bodyPr>
            <a:normAutofit/>
          </a:bodyPr>
          <a:lstStyle/>
          <a:p>
            <a:r>
              <a:rPr lang="en-US" b="1" dirty="0"/>
              <a:t>WHEN</a:t>
            </a:r>
            <a:endParaRPr lang="en-US" dirty="0"/>
          </a:p>
          <a:p>
            <a:pPr lvl="1"/>
            <a:r>
              <a:rPr lang="en-US" dirty="0"/>
              <a:t>The investigation should be done immediately following the accident.</a:t>
            </a:r>
          </a:p>
          <a:p>
            <a:pPr lvl="1"/>
            <a:endParaRPr lang="en-US" dirty="0"/>
          </a:p>
          <a:p>
            <a:pPr>
              <a:spcBef>
                <a:spcPts val="600"/>
              </a:spcBef>
            </a:pPr>
            <a:r>
              <a:rPr lang="en-US" b="1" dirty="0"/>
              <a:t>WHERE</a:t>
            </a:r>
          </a:p>
          <a:p>
            <a:pPr lvl="1"/>
            <a:r>
              <a:rPr lang="en-US" dirty="0"/>
              <a:t>The investigation and witness statements should be completed at the scene of the accident.  Witnesses should be identified on the incident report and obtaining their written statement or email may follow but should be as soon as possible.</a:t>
            </a:r>
          </a:p>
          <a:p>
            <a:pPr lvl="1"/>
            <a:r>
              <a:rPr lang="en-US" dirty="0"/>
              <a:t>Take pictures of the scene.</a:t>
            </a:r>
          </a:p>
          <a:p>
            <a:pPr lvl="1"/>
            <a:r>
              <a:rPr lang="en-US" dirty="0"/>
              <a:t>Draw a sketch or diagram of the accident. (if applicable)</a:t>
            </a:r>
          </a:p>
        </p:txBody>
      </p:sp>
      <p:sp>
        <p:nvSpPr>
          <p:cNvPr id="4" name="Slide Number Placeholder 3"/>
          <p:cNvSpPr>
            <a:spLocks noGrp="1"/>
          </p:cNvSpPr>
          <p:nvPr>
            <p:ph type="sldNum" sz="quarter" idx="4"/>
          </p:nvPr>
        </p:nvSpPr>
        <p:spPr/>
        <p:txBody>
          <a:bodyPr/>
          <a:lstStyle/>
          <a:p>
            <a:fld id="{72EE7D79-36E9-3D41-96B0-913DC9CF5219}" type="slidenum">
              <a:rPr lang="en-US" smtClean="0"/>
              <a:pPr/>
              <a:t>29</a:t>
            </a:fld>
            <a:endParaRPr lang="en-US" dirty="0"/>
          </a:p>
        </p:txBody>
      </p:sp>
      <p:pic>
        <p:nvPicPr>
          <p:cNvPr id="5" name="Picture 1" descr="image002">
            <a:extLst>
              <a:ext uri="{FF2B5EF4-FFF2-40B4-BE49-F238E27FC236}">
                <a16:creationId xmlns:a16="http://schemas.microsoft.com/office/drawing/2014/main" id="{0ACAE4B7-83E8-4E31-BBE0-353FE1DC6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80211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receive a new complaint, what’s next? </a:t>
            </a:r>
          </a:p>
        </p:txBody>
      </p:sp>
      <p:sp>
        <p:nvSpPr>
          <p:cNvPr id="3" name="Content Placeholder 2"/>
          <p:cNvSpPr>
            <a:spLocks noGrp="1"/>
          </p:cNvSpPr>
          <p:nvPr>
            <p:ph idx="1"/>
          </p:nvPr>
        </p:nvSpPr>
        <p:spPr/>
        <p:txBody>
          <a:bodyPr>
            <a:normAutofit/>
          </a:bodyPr>
          <a:lstStyle/>
          <a:p>
            <a:r>
              <a:rPr lang="en-US" dirty="0"/>
              <a:t>What can trigger an investigation?</a:t>
            </a:r>
          </a:p>
          <a:p>
            <a:pPr lvl="1"/>
            <a:r>
              <a:rPr lang="en-US" dirty="0"/>
              <a:t>A complaint by an employee</a:t>
            </a:r>
          </a:p>
          <a:p>
            <a:pPr lvl="1"/>
            <a:r>
              <a:rPr lang="en-US" dirty="0"/>
              <a:t>A complaint by a third-party </a:t>
            </a:r>
          </a:p>
          <a:p>
            <a:pPr lvl="1"/>
            <a:r>
              <a:rPr lang="en-US" dirty="0"/>
              <a:t>A complaint by another employee about someone else they believe is being subjected to inappropriate conduct</a:t>
            </a:r>
          </a:p>
          <a:p>
            <a:pPr lvl="1"/>
            <a:r>
              <a:rPr lang="en-US" dirty="0"/>
              <a:t>If you hear or overhear about inappropriate conduct, but nobody has complained to Human Resources </a:t>
            </a:r>
          </a:p>
          <a:p>
            <a:r>
              <a:rPr lang="en-US" dirty="0"/>
              <a:t>Whenever the Company is on constructive or actual notice about conduct that may violate a Company policy</a:t>
            </a:r>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72EE7D79-36E9-3D41-96B0-913DC9CF5219}" type="slidenum">
              <a:rPr lang="en-US" smtClean="0"/>
              <a:pPr/>
              <a:t>3</a:t>
            </a:fld>
            <a:endParaRPr lang="en-US" dirty="0"/>
          </a:p>
        </p:txBody>
      </p:sp>
      <p:pic>
        <p:nvPicPr>
          <p:cNvPr id="5" name="Picture 1" descr="image002">
            <a:extLst>
              <a:ext uri="{FF2B5EF4-FFF2-40B4-BE49-F238E27FC236}">
                <a16:creationId xmlns:a16="http://schemas.microsoft.com/office/drawing/2014/main" id="{DBCEBE8D-C06B-44EA-B166-0874308E5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83469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Incident/Accident Investigation continued</a:t>
            </a:r>
          </a:p>
        </p:txBody>
      </p:sp>
      <p:sp>
        <p:nvSpPr>
          <p:cNvPr id="3" name="Content Placeholder 2"/>
          <p:cNvSpPr>
            <a:spLocks noGrp="1"/>
          </p:cNvSpPr>
          <p:nvPr>
            <p:ph idx="1"/>
          </p:nvPr>
        </p:nvSpPr>
        <p:spPr>
          <a:xfrm>
            <a:off x="457200" y="1088020"/>
            <a:ext cx="8229600" cy="5220183"/>
          </a:xfrm>
        </p:spPr>
        <p:txBody>
          <a:bodyPr>
            <a:normAutofit fontScale="92500" lnSpcReduction="20000"/>
          </a:bodyPr>
          <a:lstStyle/>
          <a:p>
            <a:r>
              <a:rPr lang="en-US" sz="2600" b="1" dirty="0"/>
              <a:t>WHY</a:t>
            </a:r>
            <a:endParaRPr lang="en-US" sz="2600" dirty="0"/>
          </a:p>
          <a:p>
            <a:pPr lvl="1"/>
            <a:r>
              <a:rPr lang="en-US" dirty="0"/>
              <a:t>Determine why the accident happened.</a:t>
            </a:r>
          </a:p>
          <a:p>
            <a:pPr lvl="1"/>
            <a:r>
              <a:rPr lang="en-US" dirty="0"/>
              <a:t>Obtain all the facts surrounding the accident.</a:t>
            </a:r>
          </a:p>
          <a:p>
            <a:pPr lvl="2"/>
            <a:r>
              <a:rPr lang="en-US" sz="2000" dirty="0"/>
              <a:t>What caused the accident to occur—direct or indirect cause</a:t>
            </a:r>
          </a:p>
          <a:p>
            <a:pPr lvl="2"/>
            <a:r>
              <a:rPr lang="en-US" sz="2000" dirty="0"/>
              <a:t>The sequence of events before the accident occurred</a:t>
            </a:r>
          </a:p>
          <a:p>
            <a:pPr lvl="2"/>
            <a:r>
              <a:rPr lang="en-US" sz="2000" dirty="0"/>
              <a:t>Who was involved</a:t>
            </a:r>
          </a:p>
          <a:p>
            <a:pPr lvl="2"/>
            <a:r>
              <a:rPr lang="en-US" sz="2000" dirty="0"/>
              <a:t>What is the extent of the injuries and/or damage resulting from the accident</a:t>
            </a:r>
          </a:p>
          <a:p>
            <a:pPr lvl="2"/>
            <a:r>
              <a:rPr lang="en-US" sz="2000" dirty="0"/>
              <a:t>Was/were the employee(s) involved properly trained</a:t>
            </a:r>
          </a:p>
          <a:p>
            <a:pPr lvl="2"/>
            <a:r>
              <a:rPr lang="en-US" sz="2000" dirty="0"/>
              <a:t>Was/were the employee(s) qualified to perform the functions involved in the accident</a:t>
            </a:r>
          </a:p>
          <a:p>
            <a:pPr lvl="2"/>
            <a:r>
              <a:rPr lang="en-US" sz="2000" dirty="0"/>
              <a:t>Were proper operating procedures established for the task involved</a:t>
            </a:r>
          </a:p>
          <a:p>
            <a:pPr lvl="2"/>
            <a:r>
              <a:rPr lang="en-US" sz="2000" dirty="0"/>
              <a:t>Were the proper operating procedures followed—if not, why not</a:t>
            </a:r>
          </a:p>
        </p:txBody>
      </p:sp>
      <p:sp>
        <p:nvSpPr>
          <p:cNvPr id="4" name="Slide Number Placeholder 3"/>
          <p:cNvSpPr>
            <a:spLocks noGrp="1"/>
          </p:cNvSpPr>
          <p:nvPr>
            <p:ph type="sldNum" sz="quarter" idx="4"/>
          </p:nvPr>
        </p:nvSpPr>
        <p:spPr/>
        <p:txBody>
          <a:bodyPr/>
          <a:lstStyle/>
          <a:p>
            <a:fld id="{72EE7D79-36E9-3D41-96B0-913DC9CF5219}" type="slidenum">
              <a:rPr lang="en-US" smtClean="0"/>
              <a:pPr/>
              <a:t>30</a:t>
            </a:fld>
            <a:endParaRPr lang="en-US" dirty="0"/>
          </a:p>
        </p:txBody>
      </p:sp>
      <p:pic>
        <p:nvPicPr>
          <p:cNvPr id="5" name="Picture 1" descr="image002">
            <a:extLst>
              <a:ext uri="{FF2B5EF4-FFF2-40B4-BE49-F238E27FC236}">
                <a16:creationId xmlns:a16="http://schemas.microsoft.com/office/drawing/2014/main" id="{0ACAE4B7-83E8-4E31-BBE0-353FE1DC6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68981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Incident/Accident Investigation continued</a:t>
            </a:r>
          </a:p>
        </p:txBody>
      </p:sp>
      <p:sp>
        <p:nvSpPr>
          <p:cNvPr id="3" name="Content Placeholder 2"/>
          <p:cNvSpPr>
            <a:spLocks noGrp="1"/>
          </p:cNvSpPr>
          <p:nvPr>
            <p:ph idx="1"/>
          </p:nvPr>
        </p:nvSpPr>
        <p:spPr>
          <a:xfrm>
            <a:off x="148495" y="1251284"/>
            <a:ext cx="4097619" cy="5056919"/>
          </a:xfrm>
        </p:spPr>
        <p:txBody>
          <a:bodyPr>
            <a:normAutofit/>
          </a:bodyPr>
          <a:lstStyle/>
          <a:p>
            <a:r>
              <a:rPr lang="en-US" b="1" dirty="0"/>
              <a:t>HOW</a:t>
            </a:r>
            <a:endParaRPr lang="en-US" dirty="0"/>
          </a:p>
          <a:p>
            <a:pPr lvl="1"/>
            <a:r>
              <a:rPr lang="en-US" dirty="0"/>
              <a:t>Use accident recording forms and an accident investigation kit to record the investigation and ensure you gather all necessary information.</a:t>
            </a:r>
            <a:endParaRPr lang="en-US" b="1" dirty="0"/>
          </a:p>
        </p:txBody>
      </p:sp>
      <p:sp>
        <p:nvSpPr>
          <p:cNvPr id="4" name="Slide Number Placeholder 3"/>
          <p:cNvSpPr>
            <a:spLocks noGrp="1"/>
          </p:cNvSpPr>
          <p:nvPr>
            <p:ph type="sldNum" sz="quarter" idx="4"/>
          </p:nvPr>
        </p:nvSpPr>
        <p:spPr/>
        <p:txBody>
          <a:bodyPr/>
          <a:lstStyle/>
          <a:p>
            <a:fld id="{72EE7D79-36E9-3D41-96B0-913DC9CF5219}" type="slidenum">
              <a:rPr lang="en-US" smtClean="0"/>
              <a:pPr/>
              <a:t>31</a:t>
            </a:fld>
            <a:endParaRPr lang="en-US" dirty="0"/>
          </a:p>
        </p:txBody>
      </p:sp>
      <p:pic>
        <p:nvPicPr>
          <p:cNvPr id="5" name="Picture 1" descr="image002">
            <a:extLst>
              <a:ext uri="{FF2B5EF4-FFF2-40B4-BE49-F238E27FC236}">
                <a16:creationId xmlns:a16="http://schemas.microsoft.com/office/drawing/2014/main" id="{0ACAE4B7-83E8-4E31-BBE0-353FE1DC6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screenshot of a cell phone&#10;&#10;Description automatically generated">
            <a:extLst>
              <a:ext uri="{FF2B5EF4-FFF2-40B4-BE49-F238E27FC236}">
                <a16:creationId xmlns:a16="http://schemas.microsoft.com/office/drawing/2014/main" id="{F0E62F76-7FA2-4E66-AE5E-BD356A78A1FF}"/>
              </a:ext>
            </a:extLst>
          </p:cNvPr>
          <p:cNvPicPr>
            <a:picLocks noChangeAspect="1"/>
          </p:cNvPicPr>
          <p:nvPr/>
        </p:nvPicPr>
        <p:blipFill rotWithShape="1">
          <a:blip r:embed="rId4">
            <a:extLst>
              <a:ext uri="{28A0092B-C50C-407E-A947-70E740481C1C}">
                <a14:useLocalDpi xmlns:a14="http://schemas.microsoft.com/office/drawing/2010/main" val="0"/>
              </a:ext>
            </a:extLst>
          </a:blip>
          <a:srcRect l="11488"/>
          <a:stretch/>
        </p:blipFill>
        <p:spPr>
          <a:xfrm>
            <a:off x="4149871" y="996641"/>
            <a:ext cx="2480976" cy="3627385"/>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56B605BE-0215-4D60-9C39-8F830AA340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7062" y="2971395"/>
            <a:ext cx="2578443" cy="3336808"/>
          </a:xfrm>
          <a:prstGeom prst="rect">
            <a:avLst/>
          </a:prstGeom>
        </p:spPr>
      </p:pic>
    </p:spTree>
    <p:extLst>
      <p:ext uri="{BB962C8B-B14F-4D97-AF65-F5344CB8AC3E}">
        <p14:creationId xmlns:p14="http://schemas.microsoft.com/office/powerpoint/2010/main" val="181810050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Incident/Accident Investigation continued</a:t>
            </a:r>
          </a:p>
        </p:txBody>
      </p:sp>
      <p:sp>
        <p:nvSpPr>
          <p:cNvPr id="3" name="Content Placeholder 2"/>
          <p:cNvSpPr>
            <a:spLocks noGrp="1"/>
          </p:cNvSpPr>
          <p:nvPr>
            <p:ph idx="1"/>
          </p:nvPr>
        </p:nvSpPr>
        <p:spPr>
          <a:xfrm>
            <a:off x="381784" y="1251284"/>
            <a:ext cx="7124218" cy="5056919"/>
          </a:xfrm>
        </p:spPr>
        <p:txBody>
          <a:bodyPr>
            <a:normAutofit/>
          </a:bodyPr>
          <a:lstStyle/>
          <a:p>
            <a:r>
              <a:rPr lang="en-US" b="1" dirty="0"/>
              <a:t>AFTER THE INVESTIGATION</a:t>
            </a:r>
          </a:p>
          <a:p>
            <a:pPr lvl="1"/>
            <a:r>
              <a:rPr lang="en-US" dirty="0"/>
              <a:t>Provide copies of the forms used as well as any notes on the investigation to E.B. Cohen or your insurance carrier.</a:t>
            </a:r>
          </a:p>
          <a:p>
            <a:pPr lvl="1"/>
            <a:r>
              <a:rPr lang="en-US" dirty="0"/>
              <a:t>If the accident is OSHA recordable, enter it into your OSHA log.</a:t>
            </a:r>
          </a:p>
          <a:p>
            <a:pPr lvl="1"/>
            <a:r>
              <a:rPr lang="en-US" dirty="0"/>
              <a:t>Determine whether the situation or conditions that led to this accident exist anywhere else in the company.</a:t>
            </a:r>
          </a:p>
          <a:p>
            <a:pPr lvl="2"/>
            <a:r>
              <a:rPr lang="en-US" sz="2000" dirty="0"/>
              <a:t>If so, take action to correct this.</a:t>
            </a:r>
          </a:p>
          <a:p>
            <a:pPr lvl="1"/>
            <a:r>
              <a:rPr lang="en-US" dirty="0"/>
              <a:t>Use the accident as an opportunity to review safety procedures, personal protective equipment use or any other applicable training with your employees.</a:t>
            </a:r>
          </a:p>
          <a:p>
            <a:pPr lvl="1"/>
            <a:endParaRPr lang="en-US" b="1" dirty="0"/>
          </a:p>
        </p:txBody>
      </p:sp>
      <p:sp>
        <p:nvSpPr>
          <p:cNvPr id="4" name="Slide Number Placeholder 3"/>
          <p:cNvSpPr>
            <a:spLocks noGrp="1"/>
          </p:cNvSpPr>
          <p:nvPr>
            <p:ph type="sldNum" sz="quarter" idx="4"/>
          </p:nvPr>
        </p:nvSpPr>
        <p:spPr/>
        <p:txBody>
          <a:bodyPr/>
          <a:lstStyle/>
          <a:p>
            <a:fld id="{72EE7D79-36E9-3D41-96B0-913DC9CF5219}" type="slidenum">
              <a:rPr lang="en-US" smtClean="0"/>
              <a:pPr/>
              <a:t>32</a:t>
            </a:fld>
            <a:endParaRPr lang="en-US" dirty="0"/>
          </a:p>
        </p:txBody>
      </p:sp>
      <p:pic>
        <p:nvPicPr>
          <p:cNvPr id="5" name="Picture 1" descr="image002">
            <a:extLst>
              <a:ext uri="{FF2B5EF4-FFF2-40B4-BE49-F238E27FC236}">
                <a16:creationId xmlns:a16="http://schemas.microsoft.com/office/drawing/2014/main" id="{0ACAE4B7-83E8-4E31-BBE0-353FE1DC6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91247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Incident/Accident Investigation continued</a:t>
            </a:r>
          </a:p>
        </p:txBody>
      </p:sp>
      <p:sp>
        <p:nvSpPr>
          <p:cNvPr id="3" name="Content Placeholder 2"/>
          <p:cNvSpPr>
            <a:spLocks noGrp="1"/>
          </p:cNvSpPr>
          <p:nvPr>
            <p:ph idx="1"/>
          </p:nvPr>
        </p:nvSpPr>
        <p:spPr>
          <a:xfrm>
            <a:off x="381783" y="1251284"/>
            <a:ext cx="8229599" cy="5056919"/>
          </a:xfrm>
        </p:spPr>
        <p:txBody>
          <a:bodyPr>
            <a:normAutofit/>
          </a:bodyPr>
          <a:lstStyle/>
          <a:p>
            <a:r>
              <a:rPr lang="en-US" b="1" dirty="0"/>
              <a:t>PURPOSE- </a:t>
            </a:r>
            <a:r>
              <a:rPr lang="en-US" dirty="0"/>
              <a:t>Create a consistent and appropriate process for several reasons</a:t>
            </a:r>
          </a:p>
          <a:p>
            <a:pPr lvl="1"/>
            <a:r>
              <a:rPr lang="en-US" dirty="0"/>
              <a:t>Minimize liability – litigation can be expensive, and cases frequently settle when good facts are not available.  A proper investigation can create a set of facts that can support a defense position’ during litigation.  Set your insurance carrier up for success and minimize liabilities through this process.</a:t>
            </a:r>
          </a:p>
          <a:p>
            <a:pPr lvl="1"/>
            <a:r>
              <a:rPr lang="en-US" dirty="0"/>
              <a:t>Set up each file as if it were going to trial.</a:t>
            </a:r>
          </a:p>
          <a:p>
            <a:pPr lvl="1"/>
            <a:r>
              <a:rPr lang="en-US" dirty="0"/>
              <a:t>Duty under the policy to preserve evidence</a:t>
            </a:r>
          </a:p>
          <a:p>
            <a:pPr lvl="1"/>
            <a:endParaRPr lang="en-US" b="1" dirty="0"/>
          </a:p>
        </p:txBody>
      </p:sp>
      <p:sp>
        <p:nvSpPr>
          <p:cNvPr id="4" name="Slide Number Placeholder 3"/>
          <p:cNvSpPr>
            <a:spLocks noGrp="1"/>
          </p:cNvSpPr>
          <p:nvPr>
            <p:ph type="sldNum" sz="quarter" idx="4"/>
          </p:nvPr>
        </p:nvSpPr>
        <p:spPr/>
        <p:txBody>
          <a:bodyPr/>
          <a:lstStyle/>
          <a:p>
            <a:fld id="{72EE7D79-36E9-3D41-96B0-913DC9CF5219}" type="slidenum">
              <a:rPr lang="en-US" smtClean="0"/>
              <a:pPr/>
              <a:t>33</a:t>
            </a:fld>
            <a:endParaRPr lang="en-US" dirty="0"/>
          </a:p>
        </p:txBody>
      </p:sp>
      <p:pic>
        <p:nvPicPr>
          <p:cNvPr id="5" name="Picture 1" descr="image002">
            <a:extLst>
              <a:ext uri="{FF2B5EF4-FFF2-40B4-BE49-F238E27FC236}">
                <a16:creationId xmlns:a16="http://schemas.microsoft.com/office/drawing/2014/main" id="{0ACAE4B7-83E8-4E31-BBE0-353FE1DC6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91062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B336-5A98-4CA3-8EB1-6A1C0F11605C}"/>
              </a:ext>
            </a:extLst>
          </p:cNvPr>
          <p:cNvSpPr>
            <a:spLocks noGrp="1"/>
          </p:cNvSpPr>
          <p:nvPr>
            <p:ph type="title"/>
          </p:nvPr>
        </p:nvSpPr>
        <p:spPr/>
        <p:txBody>
          <a:bodyPr/>
          <a:lstStyle/>
          <a:p>
            <a:r>
              <a:rPr lang="en-US" dirty="0"/>
              <a:t>Notification Responsibilities- WC</a:t>
            </a:r>
          </a:p>
        </p:txBody>
      </p:sp>
      <p:sp>
        <p:nvSpPr>
          <p:cNvPr id="3" name="Content Placeholder 2">
            <a:extLst>
              <a:ext uri="{FF2B5EF4-FFF2-40B4-BE49-F238E27FC236}">
                <a16:creationId xmlns:a16="http://schemas.microsoft.com/office/drawing/2014/main" id="{96F671A9-0392-41EE-82EE-4CAD2D231987}"/>
              </a:ext>
            </a:extLst>
          </p:cNvPr>
          <p:cNvSpPr>
            <a:spLocks noGrp="1"/>
          </p:cNvSpPr>
          <p:nvPr>
            <p:ph idx="1"/>
          </p:nvPr>
        </p:nvSpPr>
        <p:spPr/>
        <p:txBody>
          <a:bodyPr>
            <a:normAutofit/>
          </a:bodyPr>
          <a:lstStyle/>
          <a:p>
            <a:r>
              <a:rPr lang="en-US" sz="2000" dirty="0"/>
              <a:t>Most states have laws requiring that workplace injuries be reported timely.</a:t>
            </a:r>
          </a:p>
          <a:p>
            <a:r>
              <a:rPr lang="en-US" sz="2000" dirty="0"/>
              <a:t>In NY, workplace injuries are considered “reportable "if:</a:t>
            </a:r>
          </a:p>
          <a:p>
            <a:pPr lvl="1"/>
            <a:r>
              <a:rPr lang="en-US" dirty="0"/>
              <a:t>Due to the workplace injury, the employee misses more time than the shift that they were injured; or</a:t>
            </a:r>
          </a:p>
          <a:p>
            <a:pPr lvl="1"/>
            <a:r>
              <a:rPr lang="en-US" dirty="0"/>
              <a:t>More than two first aid treatments have ben administered for the same injury</a:t>
            </a:r>
          </a:p>
        </p:txBody>
      </p:sp>
      <p:sp>
        <p:nvSpPr>
          <p:cNvPr id="4" name="Slide Number Placeholder 3">
            <a:extLst>
              <a:ext uri="{FF2B5EF4-FFF2-40B4-BE49-F238E27FC236}">
                <a16:creationId xmlns:a16="http://schemas.microsoft.com/office/drawing/2014/main" id="{FC190D17-2997-47B5-BE9C-A7090D5083FF}"/>
              </a:ext>
            </a:extLst>
          </p:cNvPr>
          <p:cNvSpPr>
            <a:spLocks noGrp="1"/>
          </p:cNvSpPr>
          <p:nvPr>
            <p:ph type="sldNum" sz="quarter" idx="4"/>
          </p:nvPr>
        </p:nvSpPr>
        <p:spPr/>
        <p:txBody>
          <a:bodyPr/>
          <a:lstStyle/>
          <a:p>
            <a:fld id="{72EE7D79-36E9-3D41-96B0-913DC9CF5219}" type="slidenum">
              <a:rPr lang="en-US" smtClean="0"/>
              <a:pPr/>
              <a:t>34</a:t>
            </a:fld>
            <a:endParaRPr lang="en-US" dirty="0"/>
          </a:p>
        </p:txBody>
      </p:sp>
    </p:spTree>
    <p:extLst>
      <p:ext uri="{BB962C8B-B14F-4D97-AF65-F5344CB8AC3E}">
        <p14:creationId xmlns:p14="http://schemas.microsoft.com/office/powerpoint/2010/main" val="326920803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B336-5A98-4CA3-8EB1-6A1C0F11605C}"/>
              </a:ext>
            </a:extLst>
          </p:cNvPr>
          <p:cNvSpPr>
            <a:spLocks noGrp="1"/>
          </p:cNvSpPr>
          <p:nvPr>
            <p:ph type="title"/>
          </p:nvPr>
        </p:nvSpPr>
        <p:spPr/>
        <p:txBody>
          <a:bodyPr/>
          <a:lstStyle/>
          <a:p>
            <a:r>
              <a:rPr lang="en-US" dirty="0"/>
              <a:t>Notification Responsibilities- WC continued</a:t>
            </a:r>
          </a:p>
        </p:txBody>
      </p:sp>
      <p:sp>
        <p:nvSpPr>
          <p:cNvPr id="3" name="Content Placeholder 2">
            <a:extLst>
              <a:ext uri="{FF2B5EF4-FFF2-40B4-BE49-F238E27FC236}">
                <a16:creationId xmlns:a16="http://schemas.microsoft.com/office/drawing/2014/main" id="{96F671A9-0392-41EE-82EE-4CAD2D231987}"/>
              </a:ext>
            </a:extLst>
          </p:cNvPr>
          <p:cNvSpPr>
            <a:spLocks noGrp="1"/>
          </p:cNvSpPr>
          <p:nvPr>
            <p:ph idx="1"/>
          </p:nvPr>
        </p:nvSpPr>
        <p:spPr/>
        <p:txBody>
          <a:bodyPr>
            <a:normAutofit/>
          </a:bodyPr>
          <a:lstStyle/>
          <a:p>
            <a:r>
              <a:rPr lang="en-US" sz="2000" dirty="0"/>
              <a:t>Reconciling using the First Aid Option with the Reporting Requirement</a:t>
            </a:r>
          </a:p>
          <a:p>
            <a:pPr lvl="1"/>
            <a:r>
              <a:rPr lang="en-US" dirty="0"/>
              <a:t>Having a strategy that utilizes the First Aid Option (available in many states including NY) can have many benefits including reducing an employer’s experience modification.  </a:t>
            </a:r>
          </a:p>
          <a:p>
            <a:pPr lvl="1"/>
            <a:r>
              <a:rPr lang="en-US" dirty="0"/>
              <a:t>This strategy needs to be implemented with diligence and a qualified Claims Administration Manager.  </a:t>
            </a:r>
          </a:p>
          <a:p>
            <a:pPr lvl="1"/>
            <a:r>
              <a:rPr lang="en-US" dirty="0"/>
              <a:t>The impact of workers’ compensation claims on premiums is direct and significant.</a:t>
            </a:r>
          </a:p>
          <a:p>
            <a:endParaRPr lang="en-US" dirty="0"/>
          </a:p>
        </p:txBody>
      </p:sp>
      <p:sp>
        <p:nvSpPr>
          <p:cNvPr id="4" name="Slide Number Placeholder 3">
            <a:extLst>
              <a:ext uri="{FF2B5EF4-FFF2-40B4-BE49-F238E27FC236}">
                <a16:creationId xmlns:a16="http://schemas.microsoft.com/office/drawing/2014/main" id="{FC190D17-2997-47B5-BE9C-A7090D5083FF}"/>
              </a:ext>
            </a:extLst>
          </p:cNvPr>
          <p:cNvSpPr>
            <a:spLocks noGrp="1"/>
          </p:cNvSpPr>
          <p:nvPr>
            <p:ph type="sldNum" sz="quarter" idx="4"/>
          </p:nvPr>
        </p:nvSpPr>
        <p:spPr/>
        <p:txBody>
          <a:bodyPr/>
          <a:lstStyle/>
          <a:p>
            <a:fld id="{72EE7D79-36E9-3D41-96B0-913DC9CF5219}" type="slidenum">
              <a:rPr lang="en-US" smtClean="0"/>
              <a:pPr/>
              <a:t>35</a:t>
            </a:fld>
            <a:endParaRPr lang="en-US" dirty="0"/>
          </a:p>
        </p:txBody>
      </p:sp>
    </p:spTree>
    <p:extLst>
      <p:ext uri="{BB962C8B-B14F-4D97-AF65-F5344CB8AC3E}">
        <p14:creationId xmlns:p14="http://schemas.microsoft.com/office/powerpoint/2010/main" val="230768588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B336-5A98-4CA3-8EB1-6A1C0F11605C}"/>
              </a:ext>
            </a:extLst>
          </p:cNvPr>
          <p:cNvSpPr>
            <a:spLocks noGrp="1"/>
          </p:cNvSpPr>
          <p:nvPr>
            <p:ph type="title"/>
          </p:nvPr>
        </p:nvSpPr>
        <p:spPr/>
        <p:txBody>
          <a:bodyPr/>
          <a:lstStyle/>
          <a:p>
            <a:r>
              <a:rPr lang="en-US" dirty="0"/>
              <a:t>Notification Responsibilities</a:t>
            </a:r>
          </a:p>
        </p:txBody>
      </p:sp>
      <p:sp>
        <p:nvSpPr>
          <p:cNvPr id="3" name="Content Placeholder 2">
            <a:extLst>
              <a:ext uri="{FF2B5EF4-FFF2-40B4-BE49-F238E27FC236}">
                <a16:creationId xmlns:a16="http://schemas.microsoft.com/office/drawing/2014/main" id="{96F671A9-0392-41EE-82EE-4CAD2D231987}"/>
              </a:ext>
            </a:extLst>
          </p:cNvPr>
          <p:cNvSpPr>
            <a:spLocks noGrp="1"/>
          </p:cNvSpPr>
          <p:nvPr>
            <p:ph idx="1"/>
          </p:nvPr>
        </p:nvSpPr>
        <p:spPr/>
        <p:txBody>
          <a:bodyPr>
            <a:normAutofit/>
          </a:bodyPr>
          <a:lstStyle/>
          <a:p>
            <a:r>
              <a:rPr lang="en-US" sz="2000" dirty="0"/>
              <a:t>Notice to EPLI carrier in two circumstances: </a:t>
            </a:r>
          </a:p>
          <a:p>
            <a:pPr marL="800100" lvl="1" indent="-342900">
              <a:buFont typeface="+mj-lt"/>
              <a:buAutoNum type="arabicPeriod"/>
            </a:pPr>
            <a:r>
              <a:rPr lang="en-US" sz="1800" dirty="0"/>
              <a:t>When a Claim is First made </a:t>
            </a:r>
          </a:p>
          <a:p>
            <a:pPr marL="800100" lvl="1" indent="-342900">
              <a:buFont typeface="+mj-lt"/>
              <a:buAutoNum type="arabicPeriod"/>
            </a:pPr>
            <a:r>
              <a:rPr lang="en-US" sz="1800" dirty="0"/>
              <a:t>When there is knowledge of a circumstance</a:t>
            </a:r>
          </a:p>
          <a:p>
            <a:pPr lvl="1"/>
            <a:r>
              <a:rPr lang="en-US" sz="1800" dirty="0"/>
              <a:t>Claim First Made – defined under most policies as a written demand for money or a written administrative complaint or allegation.</a:t>
            </a:r>
          </a:p>
          <a:p>
            <a:pPr lvl="2"/>
            <a:r>
              <a:rPr lang="en-US" sz="2000" dirty="0"/>
              <a:t>Examples include: a letter of attorney representation; an email from an employee demanding compensation due to some alleged employment allegation; notice from EEOC regarding a discrimination complaint.</a:t>
            </a:r>
          </a:p>
          <a:p>
            <a:pPr lvl="2"/>
            <a:r>
              <a:rPr lang="en-US" sz="2000" dirty="0"/>
              <a:t>Most policies require notice to the carrier “as soon as practicable” which can mean within 30 days.</a:t>
            </a:r>
          </a:p>
          <a:p>
            <a:endParaRPr lang="en-US" dirty="0"/>
          </a:p>
        </p:txBody>
      </p:sp>
      <p:sp>
        <p:nvSpPr>
          <p:cNvPr id="4" name="Slide Number Placeholder 3">
            <a:extLst>
              <a:ext uri="{FF2B5EF4-FFF2-40B4-BE49-F238E27FC236}">
                <a16:creationId xmlns:a16="http://schemas.microsoft.com/office/drawing/2014/main" id="{FC190D17-2997-47B5-BE9C-A7090D5083FF}"/>
              </a:ext>
            </a:extLst>
          </p:cNvPr>
          <p:cNvSpPr>
            <a:spLocks noGrp="1"/>
          </p:cNvSpPr>
          <p:nvPr>
            <p:ph type="sldNum" sz="quarter" idx="4"/>
          </p:nvPr>
        </p:nvSpPr>
        <p:spPr/>
        <p:txBody>
          <a:bodyPr/>
          <a:lstStyle/>
          <a:p>
            <a:fld id="{72EE7D79-36E9-3D41-96B0-913DC9CF5219}" type="slidenum">
              <a:rPr lang="en-US" smtClean="0"/>
              <a:pPr/>
              <a:t>36</a:t>
            </a:fld>
            <a:endParaRPr lang="en-US" dirty="0"/>
          </a:p>
        </p:txBody>
      </p:sp>
    </p:spTree>
    <p:extLst>
      <p:ext uri="{BB962C8B-B14F-4D97-AF65-F5344CB8AC3E}">
        <p14:creationId xmlns:p14="http://schemas.microsoft.com/office/powerpoint/2010/main" val="249056815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B336-5A98-4CA3-8EB1-6A1C0F11605C}"/>
              </a:ext>
            </a:extLst>
          </p:cNvPr>
          <p:cNvSpPr>
            <a:spLocks noGrp="1"/>
          </p:cNvSpPr>
          <p:nvPr>
            <p:ph type="title"/>
          </p:nvPr>
        </p:nvSpPr>
        <p:spPr/>
        <p:txBody>
          <a:bodyPr/>
          <a:lstStyle/>
          <a:p>
            <a:r>
              <a:rPr lang="en-US" dirty="0"/>
              <a:t>Notification Responsibilities continued</a:t>
            </a:r>
          </a:p>
        </p:txBody>
      </p:sp>
      <p:sp>
        <p:nvSpPr>
          <p:cNvPr id="3" name="Content Placeholder 2">
            <a:extLst>
              <a:ext uri="{FF2B5EF4-FFF2-40B4-BE49-F238E27FC236}">
                <a16:creationId xmlns:a16="http://schemas.microsoft.com/office/drawing/2014/main" id="{96F671A9-0392-41EE-82EE-4CAD2D231987}"/>
              </a:ext>
            </a:extLst>
          </p:cNvPr>
          <p:cNvSpPr>
            <a:spLocks noGrp="1"/>
          </p:cNvSpPr>
          <p:nvPr>
            <p:ph idx="1"/>
          </p:nvPr>
        </p:nvSpPr>
        <p:spPr/>
        <p:txBody>
          <a:bodyPr>
            <a:normAutofit/>
          </a:bodyPr>
          <a:lstStyle/>
          <a:p>
            <a:pPr lvl="1"/>
            <a:r>
              <a:rPr lang="en-US" sz="2200" dirty="0"/>
              <a:t>Notice to a broker does not mean the carrier was put on notice.  </a:t>
            </a:r>
          </a:p>
          <a:p>
            <a:pPr lvl="1"/>
            <a:r>
              <a:rPr lang="en-US" sz="2200" dirty="0"/>
              <a:t>Pro Tip: forward the written document you received to your broker.  Discuss with your broker the notice requirements.  If the broker is putting the carrier on notice, request an acknowledgment from the carrier (the broker should provide) that they have been put on notice.</a:t>
            </a:r>
            <a:endParaRPr lang="en-US" dirty="0"/>
          </a:p>
        </p:txBody>
      </p:sp>
      <p:sp>
        <p:nvSpPr>
          <p:cNvPr id="4" name="Slide Number Placeholder 3">
            <a:extLst>
              <a:ext uri="{FF2B5EF4-FFF2-40B4-BE49-F238E27FC236}">
                <a16:creationId xmlns:a16="http://schemas.microsoft.com/office/drawing/2014/main" id="{FC190D17-2997-47B5-BE9C-A7090D5083FF}"/>
              </a:ext>
            </a:extLst>
          </p:cNvPr>
          <p:cNvSpPr>
            <a:spLocks noGrp="1"/>
          </p:cNvSpPr>
          <p:nvPr>
            <p:ph type="sldNum" sz="quarter" idx="4"/>
          </p:nvPr>
        </p:nvSpPr>
        <p:spPr/>
        <p:txBody>
          <a:bodyPr/>
          <a:lstStyle/>
          <a:p>
            <a:fld id="{72EE7D79-36E9-3D41-96B0-913DC9CF5219}" type="slidenum">
              <a:rPr lang="en-US" smtClean="0"/>
              <a:pPr/>
              <a:t>37</a:t>
            </a:fld>
            <a:endParaRPr lang="en-US" dirty="0"/>
          </a:p>
        </p:txBody>
      </p:sp>
    </p:spTree>
    <p:extLst>
      <p:ext uri="{BB962C8B-B14F-4D97-AF65-F5344CB8AC3E}">
        <p14:creationId xmlns:p14="http://schemas.microsoft.com/office/powerpoint/2010/main" val="281283858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B336-5A98-4CA3-8EB1-6A1C0F11605C}"/>
              </a:ext>
            </a:extLst>
          </p:cNvPr>
          <p:cNvSpPr>
            <a:spLocks noGrp="1"/>
          </p:cNvSpPr>
          <p:nvPr>
            <p:ph type="title"/>
          </p:nvPr>
        </p:nvSpPr>
        <p:spPr/>
        <p:txBody>
          <a:bodyPr/>
          <a:lstStyle/>
          <a:p>
            <a:r>
              <a:rPr lang="en-US" dirty="0"/>
              <a:t>Notification Responsibilities continued</a:t>
            </a:r>
          </a:p>
        </p:txBody>
      </p:sp>
      <p:sp>
        <p:nvSpPr>
          <p:cNvPr id="3" name="Content Placeholder 2">
            <a:extLst>
              <a:ext uri="{FF2B5EF4-FFF2-40B4-BE49-F238E27FC236}">
                <a16:creationId xmlns:a16="http://schemas.microsoft.com/office/drawing/2014/main" id="{96F671A9-0392-41EE-82EE-4CAD2D231987}"/>
              </a:ext>
            </a:extLst>
          </p:cNvPr>
          <p:cNvSpPr>
            <a:spLocks noGrp="1"/>
          </p:cNvSpPr>
          <p:nvPr>
            <p:ph idx="1"/>
          </p:nvPr>
        </p:nvSpPr>
        <p:spPr/>
        <p:txBody>
          <a:bodyPr>
            <a:normAutofit/>
          </a:bodyPr>
          <a:lstStyle/>
          <a:p>
            <a:pPr lvl="1"/>
            <a:r>
              <a:rPr lang="en-US" sz="2200" dirty="0"/>
              <a:t>Failure to provide notice to the carrier can result in the denial of the claim due to late notice.  In most jurisdictions, insurance law allows for carriers to deny on this basis for claims made policies.  </a:t>
            </a:r>
          </a:p>
          <a:p>
            <a:pPr lvl="1"/>
            <a:r>
              <a:rPr lang="en-US" sz="2200" dirty="0"/>
              <a:t>Note: for occurrence type policies, in many jurisdictions, carriers may not deny based on late notice unless the carrier was prejudiced in their defense as a result of the late notice.  Since most EPLI policies are claims made, the notice requirement is of importance, because carriers can use late notice as a basis for denying a claim.</a:t>
            </a:r>
          </a:p>
          <a:p>
            <a:endParaRPr lang="en-US" dirty="0"/>
          </a:p>
        </p:txBody>
      </p:sp>
      <p:sp>
        <p:nvSpPr>
          <p:cNvPr id="4" name="Slide Number Placeholder 3">
            <a:extLst>
              <a:ext uri="{FF2B5EF4-FFF2-40B4-BE49-F238E27FC236}">
                <a16:creationId xmlns:a16="http://schemas.microsoft.com/office/drawing/2014/main" id="{FC190D17-2997-47B5-BE9C-A7090D5083FF}"/>
              </a:ext>
            </a:extLst>
          </p:cNvPr>
          <p:cNvSpPr>
            <a:spLocks noGrp="1"/>
          </p:cNvSpPr>
          <p:nvPr>
            <p:ph type="sldNum" sz="quarter" idx="4"/>
          </p:nvPr>
        </p:nvSpPr>
        <p:spPr/>
        <p:txBody>
          <a:bodyPr/>
          <a:lstStyle/>
          <a:p>
            <a:fld id="{72EE7D79-36E9-3D41-96B0-913DC9CF5219}" type="slidenum">
              <a:rPr lang="en-US" smtClean="0"/>
              <a:pPr/>
              <a:t>38</a:t>
            </a:fld>
            <a:endParaRPr lang="en-US" dirty="0"/>
          </a:p>
        </p:txBody>
      </p:sp>
    </p:spTree>
    <p:extLst>
      <p:ext uri="{BB962C8B-B14F-4D97-AF65-F5344CB8AC3E}">
        <p14:creationId xmlns:p14="http://schemas.microsoft.com/office/powerpoint/2010/main" val="418542172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B336-5A98-4CA3-8EB1-6A1C0F11605C}"/>
              </a:ext>
            </a:extLst>
          </p:cNvPr>
          <p:cNvSpPr>
            <a:spLocks noGrp="1"/>
          </p:cNvSpPr>
          <p:nvPr>
            <p:ph type="title"/>
          </p:nvPr>
        </p:nvSpPr>
        <p:spPr/>
        <p:txBody>
          <a:bodyPr/>
          <a:lstStyle/>
          <a:p>
            <a:r>
              <a:rPr lang="en-US" dirty="0"/>
              <a:t>Notification Responsibilities continued</a:t>
            </a:r>
          </a:p>
        </p:txBody>
      </p:sp>
      <p:sp>
        <p:nvSpPr>
          <p:cNvPr id="3" name="Content Placeholder 2">
            <a:extLst>
              <a:ext uri="{FF2B5EF4-FFF2-40B4-BE49-F238E27FC236}">
                <a16:creationId xmlns:a16="http://schemas.microsoft.com/office/drawing/2014/main" id="{96F671A9-0392-41EE-82EE-4CAD2D231987}"/>
              </a:ext>
            </a:extLst>
          </p:cNvPr>
          <p:cNvSpPr>
            <a:spLocks noGrp="1"/>
          </p:cNvSpPr>
          <p:nvPr>
            <p:ph idx="1"/>
          </p:nvPr>
        </p:nvSpPr>
        <p:spPr/>
        <p:txBody>
          <a:bodyPr>
            <a:normAutofit/>
          </a:bodyPr>
          <a:lstStyle/>
          <a:p>
            <a:r>
              <a:rPr lang="en-US" dirty="0"/>
              <a:t>Notice of a Circumstance</a:t>
            </a:r>
          </a:p>
          <a:p>
            <a:pPr lvl="1"/>
            <a:r>
              <a:rPr lang="en-US" dirty="0"/>
              <a:t>If an employer has knowledge of a circumstance that might give rise to a claim (aka Potential Circumstance), under most EPLI policies, a policyholder MAY, at its option, put the carrier on notice. There are advantages and disadvantages to do so</a:t>
            </a:r>
            <a:r>
              <a:rPr lang="en-US" sz="2200" dirty="0"/>
              <a:t>.</a:t>
            </a:r>
          </a:p>
          <a:p>
            <a:pPr marL="457200" lvl="1" indent="0">
              <a:buNone/>
            </a:pPr>
            <a:endParaRPr lang="en-US" sz="2200" dirty="0"/>
          </a:p>
        </p:txBody>
      </p:sp>
      <p:sp>
        <p:nvSpPr>
          <p:cNvPr id="4" name="Slide Number Placeholder 3">
            <a:extLst>
              <a:ext uri="{FF2B5EF4-FFF2-40B4-BE49-F238E27FC236}">
                <a16:creationId xmlns:a16="http://schemas.microsoft.com/office/drawing/2014/main" id="{FC190D17-2997-47B5-BE9C-A7090D5083FF}"/>
              </a:ext>
            </a:extLst>
          </p:cNvPr>
          <p:cNvSpPr>
            <a:spLocks noGrp="1"/>
          </p:cNvSpPr>
          <p:nvPr>
            <p:ph type="sldNum" sz="quarter" idx="4"/>
          </p:nvPr>
        </p:nvSpPr>
        <p:spPr/>
        <p:txBody>
          <a:bodyPr/>
          <a:lstStyle/>
          <a:p>
            <a:fld id="{72EE7D79-36E9-3D41-96B0-913DC9CF5219}" type="slidenum">
              <a:rPr lang="en-US" smtClean="0"/>
              <a:pPr/>
              <a:t>39</a:t>
            </a:fld>
            <a:endParaRPr lang="en-US" dirty="0"/>
          </a:p>
        </p:txBody>
      </p:sp>
    </p:spTree>
    <p:extLst>
      <p:ext uri="{BB962C8B-B14F-4D97-AF65-F5344CB8AC3E}">
        <p14:creationId xmlns:p14="http://schemas.microsoft.com/office/powerpoint/2010/main" val="3044534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Trigger Words</a:t>
            </a:r>
          </a:p>
        </p:txBody>
      </p:sp>
      <p:sp>
        <p:nvSpPr>
          <p:cNvPr id="4" name="Content Placeholder 3"/>
          <p:cNvSpPr>
            <a:spLocks noGrp="1"/>
          </p:cNvSpPr>
          <p:nvPr>
            <p:ph sz="half" idx="2"/>
          </p:nvPr>
        </p:nvSpPr>
        <p:spPr>
          <a:xfrm>
            <a:off x="457200" y="1214771"/>
            <a:ext cx="4041774" cy="4809511"/>
          </a:xfrm>
        </p:spPr>
        <p:txBody>
          <a:bodyPr>
            <a:normAutofit fontScale="92500" lnSpcReduction="20000"/>
          </a:bodyPr>
          <a:lstStyle/>
          <a:p>
            <a:r>
              <a:rPr lang="en-US" dirty="0"/>
              <a:t>Discrimination</a:t>
            </a:r>
          </a:p>
          <a:p>
            <a:r>
              <a:rPr lang="en-US" dirty="0"/>
              <a:t>Harassment</a:t>
            </a:r>
          </a:p>
          <a:p>
            <a:r>
              <a:rPr lang="en-US" dirty="0"/>
              <a:t>Retaliation</a:t>
            </a:r>
          </a:p>
          <a:p>
            <a:r>
              <a:rPr lang="en-US" dirty="0"/>
              <a:t>Threats</a:t>
            </a:r>
          </a:p>
          <a:p>
            <a:r>
              <a:rPr lang="en-US" dirty="0"/>
              <a:t>Intimidate</a:t>
            </a:r>
          </a:p>
          <a:p>
            <a:r>
              <a:rPr lang="en-US" dirty="0"/>
              <a:t>Misconduct</a:t>
            </a:r>
          </a:p>
          <a:p>
            <a:r>
              <a:rPr lang="en-US" dirty="0"/>
              <a:t>Contract violations</a:t>
            </a:r>
          </a:p>
          <a:p>
            <a:r>
              <a:rPr lang="en-US" dirty="0"/>
              <a:t>Wage-hour violations</a:t>
            </a:r>
          </a:p>
          <a:p>
            <a:r>
              <a:rPr lang="en-US" dirty="0"/>
              <a:t>Unfair Treatment based on race, gender, age, disability, sexual orientation, religion, age or another protected group</a:t>
            </a:r>
          </a:p>
          <a:p>
            <a:endParaRPr lang="en-US" dirty="0"/>
          </a:p>
        </p:txBody>
      </p:sp>
      <p:sp>
        <p:nvSpPr>
          <p:cNvPr id="6" name="Content Placeholder 5"/>
          <p:cNvSpPr>
            <a:spLocks noGrp="1"/>
          </p:cNvSpPr>
          <p:nvPr>
            <p:ph sz="quarter" idx="4"/>
          </p:nvPr>
        </p:nvSpPr>
        <p:spPr>
          <a:xfrm>
            <a:off x="4645025" y="1214771"/>
            <a:ext cx="4041775" cy="4235117"/>
          </a:xfrm>
        </p:spPr>
        <p:txBody>
          <a:bodyPr>
            <a:normAutofit fontScale="92500" lnSpcReduction="10000"/>
          </a:bodyPr>
          <a:lstStyle/>
          <a:p>
            <a:r>
              <a:rPr lang="en-US" dirty="0"/>
              <a:t>Property Theft/Harm</a:t>
            </a:r>
          </a:p>
          <a:p>
            <a:r>
              <a:rPr lang="en-US" dirty="0"/>
              <a:t>Alcohol/Drug Use</a:t>
            </a:r>
          </a:p>
          <a:p>
            <a:r>
              <a:rPr lang="en-US" dirty="0"/>
              <a:t>Annoy/Bother</a:t>
            </a:r>
          </a:p>
          <a:p>
            <a:r>
              <a:rPr lang="en-US" dirty="0"/>
              <a:t>Hostile</a:t>
            </a:r>
          </a:p>
          <a:p>
            <a:r>
              <a:rPr lang="en-US" dirty="0"/>
              <a:t>Unsafe</a:t>
            </a:r>
          </a:p>
          <a:p>
            <a:r>
              <a:rPr lang="en-US" dirty="0"/>
              <a:t>Uncomfortable</a:t>
            </a:r>
          </a:p>
          <a:p>
            <a:r>
              <a:rPr lang="en-US" dirty="0"/>
              <a:t>Creepy/Weird</a:t>
            </a:r>
          </a:p>
          <a:p>
            <a:r>
              <a:rPr lang="en-US" dirty="0"/>
              <a:t>“It felt off”</a:t>
            </a:r>
          </a:p>
          <a:p>
            <a:r>
              <a:rPr lang="en-US" dirty="0"/>
              <a:t>“It didn’t seem right”</a:t>
            </a:r>
          </a:p>
          <a:p>
            <a:endParaRPr lang="en-US" dirty="0"/>
          </a:p>
          <a:p>
            <a:endParaRPr lang="en-US" dirty="0"/>
          </a:p>
        </p:txBody>
      </p:sp>
      <p:sp>
        <p:nvSpPr>
          <p:cNvPr id="8" name="Slide Number Placeholder 7"/>
          <p:cNvSpPr>
            <a:spLocks noGrp="1"/>
          </p:cNvSpPr>
          <p:nvPr>
            <p:ph type="sldNum" sz="quarter" idx="12"/>
          </p:nvPr>
        </p:nvSpPr>
        <p:spPr/>
        <p:txBody>
          <a:bodyPr/>
          <a:lstStyle/>
          <a:p>
            <a:fld id="{72EE7D79-36E9-3D41-96B0-913DC9CF5219}" type="slidenum">
              <a:rPr lang="en-US" smtClean="0"/>
              <a:t>4</a:t>
            </a:fld>
            <a:endParaRPr lang="en-US" dirty="0"/>
          </a:p>
        </p:txBody>
      </p:sp>
      <p:pic>
        <p:nvPicPr>
          <p:cNvPr id="7" name="Picture 1" descr="image002">
            <a:extLst>
              <a:ext uri="{FF2B5EF4-FFF2-40B4-BE49-F238E27FC236}">
                <a16:creationId xmlns:a16="http://schemas.microsoft.com/office/drawing/2014/main" id="{FC219C7B-CC0A-4955-9881-185BFECE7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4034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B336-5A98-4CA3-8EB1-6A1C0F11605C}"/>
              </a:ext>
            </a:extLst>
          </p:cNvPr>
          <p:cNvSpPr>
            <a:spLocks noGrp="1"/>
          </p:cNvSpPr>
          <p:nvPr>
            <p:ph type="title"/>
          </p:nvPr>
        </p:nvSpPr>
        <p:spPr/>
        <p:txBody>
          <a:bodyPr/>
          <a:lstStyle/>
          <a:p>
            <a:r>
              <a:rPr lang="en-US" dirty="0"/>
              <a:t>Notification Responsibilities continued</a:t>
            </a:r>
          </a:p>
        </p:txBody>
      </p:sp>
      <p:sp>
        <p:nvSpPr>
          <p:cNvPr id="3" name="Content Placeholder 2">
            <a:extLst>
              <a:ext uri="{FF2B5EF4-FFF2-40B4-BE49-F238E27FC236}">
                <a16:creationId xmlns:a16="http://schemas.microsoft.com/office/drawing/2014/main" id="{96F671A9-0392-41EE-82EE-4CAD2D231987}"/>
              </a:ext>
            </a:extLst>
          </p:cNvPr>
          <p:cNvSpPr>
            <a:spLocks noGrp="1"/>
          </p:cNvSpPr>
          <p:nvPr>
            <p:ph idx="1"/>
          </p:nvPr>
        </p:nvSpPr>
        <p:spPr/>
        <p:txBody>
          <a:bodyPr>
            <a:normAutofit/>
          </a:bodyPr>
          <a:lstStyle/>
          <a:p>
            <a:r>
              <a:rPr lang="en-US" b="1" dirty="0"/>
              <a:t>Advantages</a:t>
            </a:r>
            <a:r>
              <a:rPr lang="en-US" dirty="0"/>
              <a:t> of putting the carrier on notice of a circumstance</a:t>
            </a:r>
          </a:p>
          <a:p>
            <a:pPr lvl="1"/>
            <a:r>
              <a:rPr lang="en-US" dirty="0"/>
              <a:t>This satisfies the notice requirement and if subsequent litigation ensues, the policy terms, limits, deductibles that apply will be those of the policy that was in place at the time of notice.  The advantage here is that future policy limits are preserved.</a:t>
            </a:r>
          </a:p>
          <a:p>
            <a:pPr lvl="1"/>
            <a:r>
              <a:rPr lang="en-US" dirty="0"/>
              <a:t>Avoids having to remember to disclose under the next renewal application since most applications ask this questions.  Far too often a renewal application is completed by someone that either does not know or does not remember that a circumstance took place during the prior 12 months.</a:t>
            </a:r>
          </a:p>
          <a:p>
            <a:pPr lvl="2"/>
            <a:endParaRPr lang="en-US" dirty="0"/>
          </a:p>
          <a:p>
            <a:pPr lvl="1"/>
            <a:endParaRPr lang="en-US" sz="2200" dirty="0"/>
          </a:p>
        </p:txBody>
      </p:sp>
      <p:sp>
        <p:nvSpPr>
          <p:cNvPr id="4" name="Slide Number Placeholder 3">
            <a:extLst>
              <a:ext uri="{FF2B5EF4-FFF2-40B4-BE49-F238E27FC236}">
                <a16:creationId xmlns:a16="http://schemas.microsoft.com/office/drawing/2014/main" id="{FC190D17-2997-47B5-BE9C-A7090D5083FF}"/>
              </a:ext>
            </a:extLst>
          </p:cNvPr>
          <p:cNvSpPr>
            <a:spLocks noGrp="1"/>
          </p:cNvSpPr>
          <p:nvPr>
            <p:ph type="sldNum" sz="quarter" idx="4"/>
          </p:nvPr>
        </p:nvSpPr>
        <p:spPr/>
        <p:txBody>
          <a:bodyPr/>
          <a:lstStyle/>
          <a:p>
            <a:fld id="{72EE7D79-36E9-3D41-96B0-913DC9CF5219}" type="slidenum">
              <a:rPr lang="en-US" smtClean="0"/>
              <a:pPr/>
              <a:t>40</a:t>
            </a:fld>
            <a:endParaRPr lang="en-US" dirty="0"/>
          </a:p>
        </p:txBody>
      </p:sp>
    </p:spTree>
    <p:extLst>
      <p:ext uri="{BB962C8B-B14F-4D97-AF65-F5344CB8AC3E}">
        <p14:creationId xmlns:p14="http://schemas.microsoft.com/office/powerpoint/2010/main" val="26043029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B336-5A98-4CA3-8EB1-6A1C0F11605C}"/>
              </a:ext>
            </a:extLst>
          </p:cNvPr>
          <p:cNvSpPr>
            <a:spLocks noGrp="1"/>
          </p:cNvSpPr>
          <p:nvPr>
            <p:ph type="title"/>
          </p:nvPr>
        </p:nvSpPr>
        <p:spPr/>
        <p:txBody>
          <a:bodyPr/>
          <a:lstStyle/>
          <a:p>
            <a:r>
              <a:rPr lang="en-US" dirty="0"/>
              <a:t>Notification Responsibilities continued</a:t>
            </a:r>
          </a:p>
        </p:txBody>
      </p:sp>
      <p:sp>
        <p:nvSpPr>
          <p:cNvPr id="3" name="Content Placeholder 2">
            <a:extLst>
              <a:ext uri="{FF2B5EF4-FFF2-40B4-BE49-F238E27FC236}">
                <a16:creationId xmlns:a16="http://schemas.microsoft.com/office/drawing/2014/main" id="{96F671A9-0392-41EE-82EE-4CAD2D231987}"/>
              </a:ext>
            </a:extLst>
          </p:cNvPr>
          <p:cNvSpPr>
            <a:spLocks noGrp="1"/>
          </p:cNvSpPr>
          <p:nvPr>
            <p:ph idx="1"/>
          </p:nvPr>
        </p:nvSpPr>
        <p:spPr/>
        <p:txBody>
          <a:bodyPr>
            <a:normAutofit lnSpcReduction="10000"/>
          </a:bodyPr>
          <a:lstStyle/>
          <a:p>
            <a:r>
              <a:rPr lang="en-US" b="1" dirty="0"/>
              <a:t>Disadvantages</a:t>
            </a:r>
          </a:p>
          <a:p>
            <a:pPr lvl="1"/>
            <a:r>
              <a:rPr lang="en-US" dirty="0"/>
              <a:t>The carrier is being put on notice of a matter that may not develop into a claim.</a:t>
            </a:r>
          </a:p>
          <a:p>
            <a:pPr lvl="1"/>
            <a:r>
              <a:rPr lang="en-US" dirty="0"/>
              <a:t>The listing of the matter may cause underwriting action upon renewal including increased premiums, increased deductibles, etc.</a:t>
            </a:r>
          </a:p>
          <a:p>
            <a:pPr marL="914400" lvl="2" indent="0">
              <a:buNone/>
            </a:pPr>
            <a:endParaRPr lang="en-US" dirty="0"/>
          </a:p>
          <a:p>
            <a:pPr lvl="1"/>
            <a:r>
              <a:rPr lang="en-US" dirty="0"/>
              <a:t>Pro tip: due to the dilemma that is created by circumstances that have not quite risen to the level of a Claim First Made, it is advisable to speak to both your attorney and insurance broker about whether notice is advisable. While the safest choice is to put the carrier on notice, depending on the severity of the matter and whether it can be resolved amicably, it may be strategic NOT to notify the carrier.  Of course, great care must be taken on the subsequent application for insurance</a:t>
            </a:r>
          </a:p>
        </p:txBody>
      </p:sp>
      <p:sp>
        <p:nvSpPr>
          <p:cNvPr id="4" name="Slide Number Placeholder 3">
            <a:extLst>
              <a:ext uri="{FF2B5EF4-FFF2-40B4-BE49-F238E27FC236}">
                <a16:creationId xmlns:a16="http://schemas.microsoft.com/office/drawing/2014/main" id="{FC190D17-2997-47B5-BE9C-A7090D5083FF}"/>
              </a:ext>
            </a:extLst>
          </p:cNvPr>
          <p:cNvSpPr>
            <a:spLocks noGrp="1"/>
          </p:cNvSpPr>
          <p:nvPr>
            <p:ph type="sldNum" sz="quarter" idx="4"/>
          </p:nvPr>
        </p:nvSpPr>
        <p:spPr/>
        <p:txBody>
          <a:bodyPr/>
          <a:lstStyle/>
          <a:p>
            <a:fld id="{72EE7D79-36E9-3D41-96B0-913DC9CF5219}" type="slidenum">
              <a:rPr lang="en-US" smtClean="0"/>
              <a:pPr/>
              <a:t>41</a:t>
            </a:fld>
            <a:endParaRPr lang="en-US" dirty="0"/>
          </a:p>
        </p:txBody>
      </p:sp>
    </p:spTree>
    <p:extLst>
      <p:ext uri="{BB962C8B-B14F-4D97-AF65-F5344CB8AC3E}">
        <p14:creationId xmlns:p14="http://schemas.microsoft.com/office/powerpoint/2010/main" val="110353722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B336-5A98-4CA3-8EB1-6A1C0F11605C}"/>
              </a:ext>
            </a:extLst>
          </p:cNvPr>
          <p:cNvSpPr>
            <a:spLocks noGrp="1"/>
          </p:cNvSpPr>
          <p:nvPr>
            <p:ph type="title"/>
          </p:nvPr>
        </p:nvSpPr>
        <p:spPr/>
        <p:txBody>
          <a:bodyPr/>
          <a:lstStyle/>
          <a:p>
            <a:r>
              <a:rPr lang="en-US" dirty="0"/>
              <a:t>Notification Responsibilities OSHA</a:t>
            </a:r>
          </a:p>
        </p:txBody>
      </p:sp>
      <p:sp>
        <p:nvSpPr>
          <p:cNvPr id="3" name="Content Placeholder 2">
            <a:extLst>
              <a:ext uri="{FF2B5EF4-FFF2-40B4-BE49-F238E27FC236}">
                <a16:creationId xmlns:a16="http://schemas.microsoft.com/office/drawing/2014/main" id="{96F671A9-0392-41EE-82EE-4CAD2D231987}"/>
              </a:ext>
            </a:extLst>
          </p:cNvPr>
          <p:cNvSpPr>
            <a:spLocks noGrp="1"/>
          </p:cNvSpPr>
          <p:nvPr>
            <p:ph idx="1"/>
          </p:nvPr>
        </p:nvSpPr>
        <p:spPr/>
        <p:txBody>
          <a:bodyPr>
            <a:normAutofit/>
          </a:bodyPr>
          <a:lstStyle/>
          <a:p>
            <a:r>
              <a:rPr lang="en-US" sz="2000" dirty="0"/>
              <a:t>OSHA has various reporting and other requirements</a:t>
            </a:r>
          </a:p>
          <a:p>
            <a:r>
              <a:rPr lang="en-US" sz="2000" dirty="0"/>
              <a:t>OSHA serious injury notice</a:t>
            </a:r>
          </a:p>
          <a:p>
            <a:r>
              <a:rPr lang="en-US" sz="2000" dirty="0"/>
              <a:t>OSHA injury log reporting</a:t>
            </a:r>
          </a:p>
        </p:txBody>
      </p:sp>
      <p:sp>
        <p:nvSpPr>
          <p:cNvPr id="4" name="Slide Number Placeholder 3">
            <a:extLst>
              <a:ext uri="{FF2B5EF4-FFF2-40B4-BE49-F238E27FC236}">
                <a16:creationId xmlns:a16="http://schemas.microsoft.com/office/drawing/2014/main" id="{FC190D17-2997-47B5-BE9C-A7090D5083FF}"/>
              </a:ext>
            </a:extLst>
          </p:cNvPr>
          <p:cNvSpPr>
            <a:spLocks noGrp="1"/>
          </p:cNvSpPr>
          <p:nvPr>
            <p:ph type="sldNum" sz="quarter" idx="4"/>
          </p:nvPr>
        </p:nvSpPr>
        <p:spPr/>
        <p:txBody>
          <a:bodyPr/>
          <a:lstStyle/>
          <a:p>
            <a:fld id="{72EE7D79-36E9-3D41-96B0-913DC9CF5219}" type="slidenum">
              <a:rPr lang="en-US" smtClean="0"/>
              <a:pPr/>
              <a:t>42</a:t>
            </a:fld>
            <a:endParaRPr lang="en-US" dirty="0"/>
          </a:p>
        </p:txBody>
      </p:sp>
      <p:pic>
        <p:nvPicPr>
          <p:cNvPr id="5" name="Picture 4" descr="A close up of a piece of paper&#10;&#10;Description automatically generated">
            <a:extLst>
              <a:ext uri="{FF2B5EF4-FFF2-40B4-BE49-F238E27FC236}">
                <a16:creationId xmlns:a16="http://schemas.microsoft.com/office/drawing/2014/main" id="{31FDAB44-5D64-468C-97AC-882D94D0B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630" y="2071653"/>
            <a:ext cx="2531145" cy="3449471"/>
          </a:xfrm>
          <a:prstGeom prst="rect">
            <a:avLst/>
          </a:prstGeom>
        </p:spPr>
      </p:pic>
      <p:pic>
        <p:nvPicPr>
          <p:cNvPr id="6" name="Picture 5" descr="A screenshot of text&#10;&#10;Description automatically generated">
            <a:extLst>
              <a:ext uri="{FF2B5EF4-FFF2-40B4-BE49-F238E27FC236}">
                <a16:creationId xmlns:a16="http://schemas.microsoft.com/office/drawing/2014/main" id="{39A996B7-6600-4455-B80B-C904242E8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80" y="2893671"/>
            <a:ext cx="2351887" cy="3043618"/>
          </a:xfrm>
          <a:prstGeom prst="rect">
            <a:avLst/>
          </a:prstGeom>
        </p:spPr>
      </p:pic>
      <p:pic>
        <p:nvPicPr>
          <p:cNvPr id="7" name="Picture 6" descr="A screenshot of text&#10;&#10;Description automatically generated">
            <a:extLst>
              <a:ext uri="{FF2B5EF4-FFF2-40B4-BE49-F238E27FC236}">
                <a16:creationId xmlns:a16="http://schemas.microsoft.com/office/drawing/2014/main" id="{CB16DC6D-3D00-4333-BDD0-F2175C1287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7193" y="2893671"/>
            <a:ext cx="2351887" cy="3043618"/>
          </a:xfrm>
          <a:prstGeom prst="rect">
            <a:avLst/>
          </a:prstGeom>
        </p:spPr>
      </p:pic>
    </p:spTree>
    <p:extLst>
      <p:ext uri="{BB962C8B-B14F-4D97-AF65-F5344CB8AC3E}">
        <p14:creationId xmlns:p14="http://schemas.microsoft.com/office/powerpoint/2010/main" val="415556288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17B9E-CA9B-4AC9-B1A9-4CFCEB0C513D}"/>
              </a:ext>
            </a:extLst>
          </p:cNvPr>
          <p:cNvSpPr>
            <a:spLocks noGrp="1"/>
          </p:cNvSpPr>
          <p:nvPr>
            <p:ph type="title"/>
          </p:nvPr>
        </p:nvSpPr>
        <p:spPr/>
        <p:txBody>
          <a:bodyPr>
            <a:normAutofit fontScale="90000"/>
          </a:bodyPr>
          <a:lstStyle/>
          <a:p>
            <a:r>
              <a:rPr lang="en-US" cap="none" dirty="0"/>
              <a:t>Data Integrity: How to Protect Your People and Secure Electronic Data and Confidential Information. </a:t>
            </a:r>
          </a:p>
        </p:txBody>
      </p:sp>
      <p:sp>
        <p:nvSpPr>
          <p:cNvPr id="6" name="Text Placeholder 5">
            <a:extLst>
              <a:ext uri="{FF2B5EF4-FFF2-40B4-BE49-F238E27FC236}">
                <a16:creationId xmlns:a16="http://schemas.microsoft.com/office/drawing/2014/main" id="{099297AB-26F8-4849-A744-83D73EE890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87CAC3-3040-400C-9F39-067023FA635E}"/>
              </a:ext>
            </a:extLst>
          </p:cNvPr>
          <p:cNvSpPr>
            <a:spLocks noGrp="1"/>
          </p:cNvSpPr>
          <p:nvPr>
            <p:ph type="sldNum" sz="quarter" idx="12"/>
          </p:nvPr>
        </p:nvSpPr>
        <p:spPr/>
        <p:txBody>
          <a:bodyPr/>
          <a:lstStyle/>
          <a:p>
            <a:fld id="{72EE7D79-36E9-3D41-96B0-913DC9CF5219}" type="slidenum">
              <a:rPr lang="en-US" smtClean="0"/>
              <a:pPr/>
              <a:t>43</a:t>
            </a:fld>
            <a:endParaRPr lang="en-US" dirty="0"/>
          </a:p>
        </p:txBody>
      </p:sp>
      <p:pic>
        <p:nvPicPr>
          <p:cNvPr id="7" name="Picture 1" descr="image002">
            <a:extLst>
              <a:ext uri="{FF2B5EF4-FFF2-40B4-BE49-F238E27FC236}">
                <a16:creationId xmlns:a16="http://schemas.microsoft.com/office/drawing/2014/main" id="{0DDE2C58-D530-49B1-A952-7F7ABAAA8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4704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88729B-EF98-496B-B8DC-3BF27B98583E}"/>
              </a:ext>
            </a:extLst>
          </p:cNvPr>
          <p:cNvSpPr>
            <a:spLocks noGrp="1"/>
          </p:cNvSpPr>
          <p:nvPr>
            <p:ph type="title"/>
          </p:nvPr>
        </p:nvSpPr>
        <p:spPr/>
        <p:txBody>
          <a:bodyPr/>
          <a:lstStyle/>
          <a:p>
            <a:r>
              <a:rPr lang="en-US" dirty="0"/>
              <a:t>Policies Involving the Use of Technology</a:t>
            </a:r>
          </a:p>
        </p:txBody>
      </p:sp>
      <p:sp>
        <p:nvSpPr>
          <p:cNvPr id="6" name="Content Placeholder 5">
            <a:extLst>
              <a:ext uri="{FF2B5EF4-FFF2-40B4-BE49-F238E27FC236}">
                <a16:creationId xmlns:a16="http://schemas.microsoft.com/office/drawing/2014/main" id="{1198EFAA-5413-49A8-95D9-4E06E217B7A3}"/>
              </a:ext>
            </a:extLst>
          </p:cNvPr>
          <p:cNvSpPr>
            <a:spLocks noGrp="1"/>
          </p:cNvSpPr>
          <p:nvPr>
            <p:ph idx="1"/>
          </p:nvPr>
        </p:nvSpPr>
        <p:spPr/>
        <p:txBody>
          <a:bodyPr/>
          <a:lstStyle/>
          <a:p>
            <a:pPr marL="0" indent="0">
              <a:buNone/>
            </a:pPr>
            <a:r>
              <a:rPr lang="en-US" b="1" u="sng" dirty="0"/>
              <a:t>Bring Your Own Device Program</a:t>
            </a:r>
            <a:r>
              <a:rPr lang="en-US" dirty="0"/>
              <a:t>: (“BYOD”) Permits employees to connect their personal devices (e.g. laptops, smartphones, and tablets) to the business’s networks and systems to complete work-related duties.</a:t>
            </a:r>
            <a:endParaRPr lang="en-US" b="1" u="sng" dirty="0"/>
          </a:p>
          <a:p>
            <a:pPr marL="0" indent="0" algn="ctr">
              <a:buNone/>
            </a:pPr>
            <a:r>
              <a:rPr lang="en-US" b="1" dirty="0"/>
              <a:t>vs.</a:t>
            </a:r>
          </a:p>
          <a:p>
            <a:pPr marL="0" indent="0">
              <a:buNone/>
            </a:pPr>
            <a:r>
              <a:rPr lang="en-US" b="1" u="sng" dirty="0"/>
              <a:t>Corporate Owned Personally Enabled Programs</a:t>
            </a:r>
            <a:r>
              <a:rPr lang="en-US" dirty="0"/>
              <a:t>: (“COPE”) Companies purchase and provide </a:t>
            </a:r>
          </a:p>
          <a:p>
            <a:pPr marL="0" indent="0">
              <a:spcBef>
                <a:spcPts val="0"/>
              </a:spcBef>
              <a:buNone/>
            </a:pPr>
            <a:r>
              <a:rPr lang="en-US" dirty="0"/>
              <a:t>devices and network systems for employees.</a:t>
            </a:r>
            <a:endParaRPr lang="en-US" b="1" u="sng" dirty="0"/>
          </a:p>
          <a:p>
            <a:endParaRPr lang="en-US" dirty="0"/>
          </a:p>
        </p:txBody>
      </p:sp>
      <p:sp>
        <p:nvSpPr>
          <p:cNvPr id="4" name="Slide Number Placeholder 3">
            <a:extLst>
              <a:ext uri="{FF2B5EF4-FFF2-40B4-BE49-F238E27FC236}">
                <a16:creationId xmlns:a16="http://schemas.microsoft.com/office/drawing/2014/main" id="{8CF22825-F19A-4571-8712-82DA9C92C111}"/>
              </a:ext>
            </a:extLst>
          </p:cNvPr>
          <p:cNvSpPr>
            <a:spLocks noGrp="1"/>
          </p:cNvSpPr>
          <p:nvPr>
            <p:ph type="sldNum" sz="quarter" idx="4"/>
          </p:nvPr>
        </p:nvSpPr>
        <p:spPr/>
        <p:txBody>
          <a:bodyPr/>
          <a:lstStyle/>
          <a:p>
            <a:fld id="{72EE7D79-36E9-3D41-96B0-913DC9CF5219}" type="slidenum">
              <a:rPr lang="en-US" smtClean="0"/>
              <a:t>44</a:t>
            </a:fld>
            <a:endParaRPr lang="en-US" dirty="0"/>
          </a:p>
        </p:txBody>
      </p:sp>
      <p:pic>
        <p:nvPicPr>
          <p:cNvPr id="7" name="Picture 1" descr="image002">
            <a:extLst>
              <a:ext uri="{FF2B5EF4-FFF2-40B4-BE49-F238E27FC236}">
                <a16:creationId xmlns:a16="http://schemas.microsoft.com/office/drawing/2014/main" id="{56D8CB9F-8CD0-4DDD-9CC4-505DF08AE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57966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F9C5-6CFB-4FD9-AB2E-576616847C27}"/>
              </a:ext>
            </a:extLst>
          </p:cNvPr>
          <p:cNvSpPr>
            <a:spLocks noGrp="1"/>
          </p:cNvSpPr>
          <p:nvPr>
            <p:ph type="title"/>
          </p:nvPr>
        </p:nvSpPr>
        <p:spPr/>
        <p:txBody>
          <a:bodyPr/>
          <a:lstStyle/>
          <a:p>
            <a:r>
              <a:rPr lang="en-US" dirty="0"/>
              <a:t>Policies Involving the Use of Technology </a:t>
            </a:r>
          </a:p>
        </p:txBody>
      </p:sp>
      <p:sp>
        <p:nvSpPr>
          <p:cNvPr id="3" name="Content Placeholder 2">
            <a:extLst>
              <a:ext uri="{FF2B5EF4-FFF2-40B4-BE49-F238E27FC236}">
                <a16:creationId xmlns:a16="http://schemas.microsoft.com/office/drawing/2014/main" id="{C3C7CEF8-0320-4198-8996-84ACC1F01898}"/>
              </a:ext>
            </a:extLst>
          </p:cNvPr>
          <p:cNvSpPr>
            <a:spLocks noGrp="1"/>
          </p:cNvSpPr>
          <p:nvPr>
            <p:ph idx="1"/>
          </p:nvPr>
        </p:nvSpPr>
        <p:spPr/>
        <p:txBody>
          <a:bodyPr>
            <a:normAutofit lnSpcReduction="10000"/>
          </a:bodyPr>
          <a:lstStyle/>
          <a:p>
            <a:r>
              <a:rPr lang="en-US" dirty="0"/>
              <a:t>The safest way to protect company data is to prohibit employees from working on personal devices.</a:t>
            </a:r>
          </a:p>
          <a:p>
            <a:pPr lvl="1"/>
            <a:r>
              <a:rPr lang="en-US" b="1" dirty="0"/>
              <a:t>But, is this practical in today’s technological environment? </a:t>
            </a:r>
            <a:r>
              <a:rPr lang="en-US" b="1" u="sng" dirty="0"/>
              <a:t>Probably not</a:t>
            </a:r>
            <a:r>
              <a:rPr lang="en-US" dirty="0"/>
              <a:t>.</a:t>
            </a:r>
          </a:p>
          <a:p>
            <a:pPr lvl="1"/>
            <a:endParaRPr lang="en-US" dirty="0"/>
          </a:p>
          <a:p>
            <a:r>
              <a:rPr lang="en-US" dirty="0"/>
              <a:t>Instead, employers should consider utilizing a </a:t>
            </a:r>
            <a:r>
              <a:rPr lang="en-US" b="1" u="sng" dirty="0"/>
              <a:t>mobile device management</a:t>
            </a:r>
            <a:r>
              <a:rPr lang="en-US" dirty="0"/>
              <a:t> (“MDM”) solution.</a:t>
            </a:r>
          </a:p>
          <a:p>
            <a:pPr lvl="1"/>
            <a:r>
              <a:rPr lang="en-US" dirty="0"/>
              <a:t>MDM software can monitor, manage and secure employees’ laptops, smartphones, tablets and other devices that are being used in the workplace. </a:t>
            </a:r>
          </a:p>
          <a:p>
            <a:pPr lvl="1"/>
            <a:r>
              <a:rPr lang="en-US" dirty="0"/>
              <a:t>Without MDM, information on stolen or lost devices is not secure, and has increased exposure to malware and other viruses that could compromise confidential data. </a:t>
            </a:r>
          </a:p>
          <a:p>
            <a:endParaRPr lang="en-US" dirty="0"/>
          </a:p>
        </p:txBody>
      </p:sp>
      <p:sp>
        <p:nvSpPr>
          <p:cNvPr id="4" name="Slide Number Placeholder 3">
            <a:extLst>
              <a:ext uri="{FF2B5EF4-FFF2-40B4-BE49-F238E27FC236}">
                <a16:creationId xmlns:a16="http://schemas.microsoft.com/office/drawing/2014/main" id="{39628D92-0256-4572-9EE1-0922D8C9DE26}"/>
              </a:ext>
            </a:extLst>
          </p:cNvPr>
          <p:cNvSpPr>
            <a:spLocks noGrp="1"/>
          </p:cNvSpPr>
          <p:nvPr>
            <p:ph type="sldNum" sz="quarter" idx="4"/>
          </p:nvPr>
        </p:nvSpPr>
        <p:spPr/>
        <p:txBody>
          <a:bodyPr/>
          <a:lstStyle/>
          <a:p>
            <a:fld id="{72EE7D79-36E9-3D41-96B0-913DC9CF5219}" type="slidenum">
              <a:rPr lang="en-US" smtClean="0"/>
              <a:pPr/>
              <a:t>45</a:t>
            </a:fld>
            <a:endParaRPr lang="en-US" dirty="0"/>
          </a:p>
        </p:txBody>
      </p:sp>
      <p:pic>
        <p:nvPicPr>
          <p:cNvPr id="5" name="Picture 1" descr="image002">
            <a:extLst>
              <a:ext uri="{FF2B5EF4-FFF2-40B4-BE49-F238E27FC236}">
                <a16:creationId xmlns:a16="http://schemas.microsoft.com/office/drawing/2014/main" id="{AAA2C66F-9F78-40FC-B882-6F24905EC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76292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BF92-B037-49C7-AC7E-6A9F7D91E77F}"/>
              </a:ext>
            </a:extLst>
          </p:cNvPr>
          <p:cNvSpPr>
            <a:spLocks noGrp="1"/>
          </p:cNvSpPr>
          <p:nvPr>
            <p:ph type="title"/>
          </p:nvPr>
        </p:nvSpPr>
        <p:spPr/>
        <p:txBody>
          <a:bodyPr/>
          <a:lstStyle/>
          <a:p>
            <a:r>
              <a:rPr lang="en-US" dirty="0"/>
              <a:t>Protecting Your Data </a:t>
            </a:r>
          </a:p>
        </p:txBody>
      </p:sp>
      <p:sp>
        <p:nvSpPr>
          <p:cNvPr id="3" name="Content Placeholder 2">
            <a:extLst>
              <a:ext uri="{FF2B5EF4-FFF2-40B4-BE49-F238E27FC236}">
                <a16:creationId xmlns:a16="http://schemas.microsoft.com/office/drawing/2014/main" id="{C701D1E6-600E-4AC4-99E6-1A3CA57651F9}"/>
              </a:ext>
            </a:extLst>
          </p:cNvPr>
          <p:cNvSpPr>
            <a:spLocks noGrp="1"/>
          </p:cNvSpPr>
          <p:nvPr>
            <p:ph idx="1"/>
          </p:nvPr>
        </p:nvSpPr>
        <p:spPr/>
        <p:txBody>
          <a:bodyPr/>
          <a:lstStyle/>
          <a:p>
            <a:r>
              <a:rPr lang="en-US" dirty="0"/>
              <a:t>Administrative Safeguards</a:t>
            </a:r>
          </a:p>
          <a:p>
            <a:pPr lvl="1"/>
            <a:r>
              <a:rPr lang="en-US" dirty="0"/>
              <a:t>Responsibility, access restrictions, training, contingency plans and sanctions.</a:t>
            </a:r>
          </a:p>
          <a:p>
            <a:r>
              <a:rPr lang="en-US" dirty="0"/>
              <a:t>Physical Safeguards</a:t>
            </a:r>
          </a:p>
          <a:p>
            <a:pPr lvl="1"/>
            <a:r>
              <a:rPr lang="en-US" dirty="0"/>
              <a:t>Limit facility access, workstation use/security, device and media controls.</a:t>
            </a:r>
          </a:p>
          <a:p>
            <a:r>
              <a:rPr lang="en-US" dirty="0"/>
              <a:t>Technical Safeguards.</a:t>
            </a:r>
          </a:p>
          <a:p>
            <a:pPr lvl="1"/>
            <a:r>
              <a:rPr lang="en-US" dirty="0"/>
              <a:t>Firewalls, encryption, passwords, termination procedures, audit controls, integrity of data.</a:t>
            </a:r>
          </a:p>
          <a:p>
            <a:r>
              <a:rPr lang="en-US" dirty="0"/>
              <a:t>Organizational safe guards.</a:t>
            </a:r>
          </a:p>
          <a:p>
            <a:pPr lvl="1"/>
            <a:r>
              <a:rPr lang="en-US" dirty="0"/>
              <a:t>Venders business units.</a:t>
            </a:r>
          </a:p>
          <a:p>
            <a:endParaRPr lang="en-US" dirty="0"/>
          </a:p>
        </p:txBody>
      </p:sp>
      <p:sp>
        <p:nvSpPr>
          <p:cNvPr id="4" name="Slide Number Placeholder 3">
            <a:extLst>
              <a:ext uri="{FF2B5EF4-FFF2-40B4-BE49-F238E27FC236}">
                <a16:creationId xmlns:a16="http://schemas.microsoft.com/office/drawing/2014/main" id="{DB84EEF4-7757-4708-9568-883C6245B48E}"/>
              </a:ext>
            </a:extLst>
          </p:cNvPr>
          <p:cNvSpPr>
            <a:spLocks noGrp="1"/>
          </p:cNvSpPr>
          <p:nvPr>
            <p:ph type="sldNum" sz="quarter" idx="4"/>
          </p:nvPr>
        </p:nvSpPr>
        <p:spPr/>
        <p:txBody>
          <a:bodyPr/>
          <a:lstStyle/>
          <a:p>
            <a:fld id="{72EE7D79-36E9-3D41-96B0-913DC9CF5219}" type="slidenum">
              <a:rPr lang="en-US" smtClean="0"/>
              <a:pPr/>
              <a:t>46</a:t>
            </a:fld>
            <a:endParaRPr lang="en-US" dirty="0"/>
          </a:p>
        </p:txBody>
      </p:sp>
      <p:pic>
        <p:nvPicPr>
          <p:cNvPr id="5" name="Picture 1" descr="image002">
            <a:extLst>
              <a:ext uri="{FF2B5EF4-FFF2-40B4-BE49-F238E27FC236}">
                <a16:creationId xmlns:a16="http://schemas.microsoft.com/office/drawing/2014/main" id="{B02E85DB-F5DD-4509-8DA2-ACA421610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68825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DD54-CF62-499C-B609-3DD2CBACE21F}"/>
              </a:ext>
            </a:extLst>
          </p:cNvPr>
          <p:cNvSpPr>
            <a:spLocks noGrp="1"/>
          </p:cNvSpPr>
          <p:nvPr>
            <p:ph type="title"/>
          </p:nvPr>
        </p:nvSpPr>
        <p:spPr/>
        <p:txBody>
          <a:bodyPr/>
          <a:lstStyle/>
          <a:p>
            <a:r>
              <a:rPr lang="en-US" dirty="0"/>
              <a:t>Protecting Your Data</a:t>
            </a:r>
          </a:p>
        </p:txBody>
      </p:sp>
      <p:sp>
        <p:nvSpPr>
          <p:cNvPr id="3" name="Content Placeholder 2">
            <a:extLst>
              <a:ext uri="{FF2B5EF4-FFF2-40B4-BE49-F238E27FC236}">
                <a16:creationId xmlns:a16="http://schemas.microsoft.com/office/drawing/2014/main" id="{0ACAAED8-0201-4E4B-9272-6F5426AC95F8}"/>
              </a:ext>
            </a:extLst>
          </p:cNvPr>
          <p:cNvSpPr>
            <a:spLocks noGrp="1"/>
          </p:cNvSpPr>
          <p:nvPr>
            <p:ph idx="1"/>
          </p:nvPr>
        </p:nvSpPr>
        <p:spPr/>
        <p:txBody>
          <a:bodyPr/>
          <a:lstStyle/>
          <a:p>
            <a:r>
              <a:rPr lang="en-US" u="sng" dirty="0"/>
              <a:t>Assess</a:t>
            </a:r>
            <a:r>
              <a:rPr lang="en-US" dirty="0"/>
              <a:t>:</a:t>
            </a:r>
          </a:p>
          <a:p>
            <a:pPr lvl="1"/>
            <a:r>
              <a:rPr lang="en-US" dirty="0"/>
              <a:t>Standards for handling credit card or payment data;</a:t>
            </a:r>
          </a:p>
          <a:p>
            <a:pPr lvl="1"/>
            <a:r>
              <a:rPr lang="en-US" dirty="0"/>
              <a:t>Safeguards for other customer personal information;</a:t>
            </a:r>
          </a:p>
          <a:p>
            <a:pPr lvl="1"/>
            <a:r>
              <a:rPr lang="en-US" dirty="0"/>
              <a:t>Safeguards for employee/relative personal information.</a:t>
            </a:r>
          </a:p>
          <a:p>
            <a:pPr lvl="1"/>
            <a:endParaRPr lang="en-US" dirty="0"/>
          </a:p>
          <a:p>
            <a:r>
              <a:rPr lang="en-US" u="sng" dirty="0"/>
              <a:t>Review</a:t>
            </a:r>
            <a:r>
              <a:rPr lang="en-US" dirty="0"/>
              <a:t> vendor agreements.</a:t>
            </a:r>
          </a:p>
          <a:p>
            <a:pPr lvl="1"/>
            <a:r>
              <a:rPr lang="en-US" dirty="0"/>
              <a:t>What information/data is protected by vendors? How?</a:t>
            </a:r>
          </a:p>
          <a:p>
            <a:endParaRPr lang="en-US" dirty="0"/>
          </a:p>
        </p:txBody>
      </p:sp>
      <p:sp>
        <p:nvSpPr>
          <p:cNvPr id="4" name="Slide Number Placeholder 3">
            <a:extLst>
              <a:ext uri="{FF2B5EF4-FFF2-40B4-BE49-F238E27FC236}">
                <a16:creationId xmlns:a16="http://schemas.microsoft.com/office/drawing/2014/main" id="{D5F505BE-9568-4607-9252-F327E436C5BD}"/>
              </a:ext>
            </a:extLst>
          </p:cNvPr>
          <p:cNvSpPr>
            <a:spLocks noGrp="1"/>
          </p:cNvSpPr>
          <p:nvPr>
            <p:ph type="sldNum" sz="quarter" idx="4"/>
          </p:nvPr>
        </p:nvSpPr>
        <p:spPr/>
        <p:txBody>
          <a:bodyPr/>
          <a:lstStyle/>
          <a:p>
            <a:fld id="{72EE7D79-36E9-3D41-96B0-913DC9CF5219}" type="slidenum">
              <a:rPr lang="en-US" smtClean="0"/>
              <a:pPr/>
              <a:t>47</a:t>
            </a:fld>
            <a:endParaRPr lang="en-US" dirty="0"/>
          </a:p>
        </p:txBody>
      </p:sp>
      <p:pic>
        <p:nvPicPr>
          <p:cNvPr id="5" name="Picture 1" descr="image002">
            <a:extLst>
              <a:ext uri="{FF2B5EF4-FFF2-40B4-BE49-F238E27FC236}">
                <a16:creationId xmlns:a16="http://schemas.microsoft.com/office/drawing/2014/main" id="{EC42E6DF-93CF-45D8-A99F-7EBC05E0E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97005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765F-3BB2-4671-91A1-F3B023292947}"/>
              </a:ext>
            </a:extLst>
          </p:cNvPr>
          <p:cNvSpPr>
            <a:spLocks noGrp="1"/>
          </p:cNvSpPr>
          <p:nvPr>
            <p:ph type="title"/>
          </p:nvPr>
        </p:nvSpPr>
        <p:spPr/>
        <p:txBody>
          <a:bodyPr/>
          <a:lstStyle/>
          <a:p>
            <a:r>
              <a:rPr lang="en-US" dirty="0"/>
              <a:t>Policies, Procedures and Practices</a:t>
            </a:r>
          </a:p>
        </p:txBody>
      </p:sp>
      <p:sp>
        <p:nvSpPr>
          <p:cNvPr id="3" name="Content Placeholder 2">
            <a:extLst>
              <a:ext uri="{FF2B5EF4-FFF2-40B4-BE49-F238E27FC236}">
                <a16:creationId xmlns:a16="http://schemas.microsoft.com/office/drawing/2014/main" id="{017E8215-36D7-48A9-9062-75B0E2CC1E11}"/>
              </a:ext>
            </a:extLst>
          </p:cNvPr>
          <p:cNvSpPr>
            <a:spLocks noGrp="1"/>
          </p:cNvSpPr>
          <p:nvPr>
            <p:ph idx="1"/>
          </p:nvPr>
        </p:nvSpPr>
        <p:spPr/>
        <p:txBody>
          <a:bodyPr/>
          <a:lstStyle/>
          <a:p>
            <a:r>
              <a:rPr lang="en-US" dirty="0"/>
              <a:t>Employee and third-party </a:t>
            </a:r>
            <a:r>
              <a:rPr lang="en-US" i="1" u="sng" dirty="0"/>
              <a:t>access rights</a:t>
            </a:r>
          </a:p>
          <a:p>
            <a:r>
              <a:rPr lang="en-US" dirty="0"/>
              <a:t>Security software </a:t>
            </a:r>
            <a:r>
              <a:rPr lang="en-US" i="1" u="sng" dirty="0"/>
              <a:t>updates</a:t>
            </a:r>
            <a:endParaRPr lang="en-US" dirty="0"/>
          </a:p>
          <a:p>
            <a:r>
              <a:rPr lang="en-US" i="1" u="sng" dirty="0"/>
              <a:t>Backup</a:t>
            </a:r>
            <a:r>
              <a:rPr lang="en-US" dirty="0"/>
              <a:t> systems</a:t>
            </a:r>
          </a:p>
          <a:p>
            <a:r>
              <a:rPr lang="en-US" i="1" u="sng" dirty="0"/>
              <a:t>Monitor</a:t>
            </a:r>
            <a:r>
              <a:rPr lang="en-US" dirty="0"/>
              <a:t> data transfers</a:t>
            </a:r>
          </a:p>
          <a:p>
            <a:r>
              <a:rPr lang="en-US" dirty="0"/>
              <a:t>Data </a:t>
            </a:r>
            <a:r>
              <a:rPr lang="en-US" i="1" u="sng" dirty="0"/>
              <a:t>Destruction</a:t>
            </a:r>
            <a:endParaRPr lang="en-US" dirty="0"/>
          </a:p>
          <a:p>
            <a:r>
              <a:rPr lang="en-US" i="1" u="sng" dirty="0"/>
              <a:t>Telecommuting</a:t>
            </a:r>
            <a:r>
              <a:rPr lang="en-US" dirty="0"/>
              <a:t> and remote devices</a:t>
            </a:r>
          </a:p>
          <a:p>
            <a:r>
              <a:rPr lang="en-US" i="1" u="sng" dirty="0"/>
              <a:t>Phishing </a:t>
            </a:r>
            <a:r>
              <a:rPr lang="en-US" dirty="0"/>
              <a:t>policy</a:t>
            </a:r>
          </a:p>
          <a:p>
            <a:r>
              <a:rPr lang="en-US" dirty="0"/>
              <a:t>Cyber security </a:t>
            </a:r>
            <a:r>
              <a:rPr lang="en-US" i="1" u="sng" dirty="0"/>
              <a:t>insurance</a:t>
            </a:r>
            <a:r>
              <a:rPr lang="en-US" dirty="0"/>
              <a:t> coverage</a:t>
            </a:r>
          </a:p>
          <a:p>
            <a:r>
              <a:rPr lang="en-US" dirty="0"/>
              <a:t>Protect against </a:t>
            </a:r>
            <a:r>
              <a:rPr lang="en-US" i="1" u="sng" dirty="0"/>
              <a:t>cyberstalking</a:t>
            </a:r>
            <a:endParaRPr lang="en-US" dirty="0"/>
          </a:p>
          <a:p>
            <a:endParaRPr lang="en-US" dirty="0"/>
          </a:p>
        </p:txBody>
      </p:sp>
      <p:sp>
        <p:nvSpPr>
          <p:cNvPr id="4" name="Slide Number Placeholder 3">
            <a:extLst>
              <a:ext uri="{FF2B5EF4-FFF2-40B4-BE49-F238E27FC236}">
                <a16:creationId xmlns:a16="http://schemas.microsoft.com/office/drawing/2014/main" id="{C3164468-881A-460E-A75F-8D7B6E2A08F2}"/>
              </a:ext>
            </a:extLst>
          </p:cNvPr>
          <p:cNvSpPr>
            <a:spLocks noGrp="1"/>
          </p:cNvSpPr>
          <p:nvPr>
            <p:ph type="sldNum" sz="quarter" idx="4"/>
          </p:nvPr>
        </p:nvSpPr>
        <p:spPr/>
        <p:txBody>
          <a:bodyPr/>
          <a:lstStyle/>
          <a:p>
            <a:fld id="{72EE7D79-36E9-3D41-96B0-913DC9CF5219}" type="slidenum">
              <a:rPr lang="en-US" smtClean="0"/>
              <a:pPr/>
              <a:t>48</a:t>
            </a:fld>
            <a:endParaRPr lang="en-US" dirty="0"/>
          </a:p>
        </p:txBody>
      </p:sp>
      <p:pic>
        <p:nvPicPr>
          <p:cNvPr id="5" name="Picture 1" descr="image002">
            <a:extLst>
              <a:ext uri="{FF2B5EF4-FFF2-40B4-BE49-F238E27FC236}">
                <a16:creationId xmlns:a16="http://schemas.microsoft.com/office/drawing/2014/main" id="{D17813CE-AE52-4A7B-87D3-7CEB463A6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93923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0E28-00EE-4997-A2D2-60A50C09E21A}"/>
              </a:ext>
            </a:extLst>
          </p:cNvPr>
          <p:cNvSpPr>
            <a:spLocks noGrp="1"/>
          </p:cNvSpPr>
          <p:nvPr>
            <p:ph type="title"/>
          </p:nvPr>
        </p:nvSpPr>
        <p:spPr>
          <a:xfrm>
            <a:off x="457200" y="0"/>
            <a:ext cx="8559478" cy="914400"/>
          </a:xfrm>
        </p:spPr>
        <p:txBody>
          <a:bodyPr>
            <a:normAutofit fontScale="90000"/>
          </a:bodyPr>
          <a:lstStyle/>
          <a:p>
            <a:r>
              <a:rPr lang="en-US" dirty="0"/>
              <a:t>Data Breach Expense &amp; Privacy Liability Insurance</a:t>
            </a:r>
          </a:p>
        </p:txBody>
      </p:sp>
      <p:sp>
        <p:nvSpPr>
          <p:cNvPr id="3" name="Content Placeholder 2">
            <a:extLst>
              <a:ext uri="{FF2B5EF4-FFF2-40B4-BE49-F238E27FC236}">
                <a16:creationId xmlns:a16="http://schemas.microsoft.com/office/drawing/2014/main" id="{EEEB8995-870F-4FE5-8608-DB08263859B6}"/>
              </a:ext>
            </a:extLst>
          </p:cNvPr>
          <p:cNvSpPr>
            <a:spLocks noGrp="1"/>
          </p:cNvSpPr>
          <p:nvPr>
            <p:ph idx="1"/>
          </p:nvPr>
        </p:nvSpPr>
        <p:spPr/>
        <p:txBody>
          <a:bodyPr/>
          <a:lstStyle/>
          <a:p>
            <a:r>
              <a:rPr lang="en-US" dirty="0"/>
              <a:t>Coverage for a business to pay the costs related to a breach of private information</a:t>
            </a:r>
          </a:p>
          <a:p>
            <a:r>
              <a:rPr lang="en-US" dirty="0"/>
              <a:t>Common First Party Expenses – these are the expenses a business is likely to incur after a breach but even without litigation</a:t>
            </a:r>
          </a:p>
          <a:p>
            <a:pPr lvl="1"/>
            <a:r>
              <a:rPr lang="en-US" dirty="0"/>
              <a:t>Forensic investigation</a:t>
            </a:r>
          </a:p>
          <a:p>
            <a:pPr lvl="1"/>
            <a:r>
              <a:rPr lang="en-US" dirty="0"/>
              <a:t>Notification and monitoring expenses</a:t>
            </a:r>
          </a:p>
          <a:p>
            <a:pPr lvl="1"/>
            <a:r>
              <a:rPr lang="en-US" dirty="0"/>
              <a:t>Data breach coach / legal advice expenses</a:t>
            </a:r>
          </a:p>
          <a:p>
            <a:r>
              <a:rPr lang="en-US" dirty="0"/>
              <a:t>Common Third-Party liabilities</a:t>
            </a:r>
          </a:p>
          <a:p>
            <a:pPr lvl="1"/>
            <a:r>
              <a:rPr lang="en-US" dirty="0"/>
              <a:t>Privacy liability</a:t>
            </a:r>
          </a:p>
          <a:p>
            <a:endParaRPr lang="en-US" dirty="0"/>
          </a:p>
        </p:txBody>
      </p:sp>
      <p:sp>
        <p:nvSpPr>
          <p:cNvPr id="4" name="Slide Number Placeholder 3">
            <a:extLst>
              <a:ext uri="{FF2B5EF4-FFF2-40B4-BE49-F238E27FC236}">
                <a16:creationId xmlns:a16="http://schemas.microsoft.com/office/drawing/2014/main" id="{36BE3203-ADD8-48C9-A47C-5C7FA0DE4CF8}"/>
              </a:ext>
            </a:extLst>
          </p:cNvPr>
          <p:cNvSpPr>
            <a:spLocks noGrp="1"/>
          </p:cNvSpPr>
          <p:nvPr>
            <p:ph type="sldNum" sz="quarter" idx="4"/>
          </p:nvPr>
        </p:nvSpPr>
        <p:spPr/>
        <p:txBody>
          <a:bodyPr/>
          <a:lstStyle/>
          <a:p>
            <a:fld id="{72EE7D79-36E9-3D41-96B0-913DC9CF5219}" type="slidenum">
              <a:rPr lang="en-US" smtClean="0"/>
              <a:pPr/>
              <a:t>49</a:t>
            </a:fld>
            <a:endParaRPr lang="en-US" dirty="0"/>
          </a:p>
        </p:txBody>
      </p:sp>
    </p:spTree>
    <p:extLst>
      <p:ext uri="{BB962C8B-B14F-4D97-AF65-F5344CB8AC3E}">
        <p14:creationId xmlns:p14="http://schemas.microsoft.com/office/powerpoint/2010/main" val="42897039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a:t>
            </a:r>
          </a:p>
        </p:txBody>
      </p:sp>
      <p:sp>
        <p:nvSpPr>
          <p:cNvPr id="3" name="Content Placeholder 2"/>
          <p:cNvSpPr>
            <a:spLocks noGrp="1"/>
          </p:cNvSpPr>
          <p:nvPr>
            <p:ph idx="1"/>
          </p:nvPr>
        </p:nvSpPr>
        <p:spPr/>
        <p:txBody>
          <a:bodyPr>
            <a:normAutofit lnSpcReduction="10000"/>
          </a:bodyPr>
          <a:lstStyle/>
          <a:p>
            <a:r>
              <a:rPr lang="en-US" dirty="0"/>
              <a:t>What if the victim did not directly make the complaint? </a:t>
            </a:r>
          </a:p>
          <a:p>
            <a:endParaRPr lang="en-US" dirty="0"/>
          </a:p>
          <a:p>
            <a:r>
              <a:rPr lang="en-US" dirty="0"/>
              <a:t>What if the victim does not want to file a complaint with the Company?</a:t>
            </a:r>
          </a:p>
          <a:p>
            <a:pPr marL="0" indent="0">
              <a:buNone/>
            </a:pPr>
            <a:endParaRPr lang="en-US" dirty="0"/>
          </a:p>
          <a:p>
            <a:r>
              <a:rPr lang="en-US" dirty="0"/>
              <a:t>What if the victim says they “don’t want to do anything formal or make a big deal” but “just want you to be aware?”</a:t>
            </a:r>
          </a:p>
          <a:p>
            <a:pPr marL="0" indent="0">
              <a:buNone/>
            </a:pPr>
            <a:endParaRPr lang="en-US" dirty="0"/>
          </a:p>
          <a:p>
            <a:r>
              <a:rPr lang="en-US" dirty="0"/>
              <a:t>What if someone else tells you they aren’t sure but they think they saw someone do something inappropriate? </a:t>
            </a:r>
          </a:p>
          <a:p>
            <a:pPr marL="0" indent="0">
              <a:buNone/>
            </a:pPr>
            <a:endParaRPr lang="en-US" dirty="0"/>
          </a:p>
          <a:p>
            <a:endParaRPr lang="en-US" dirty="0"/>
          </a:p>
          <a:p>
            <a:pPr marL="0" indent="0">
              <a:buNone/>
            </a:pPr>
            <a:endParaRPr lang="en-US" dirty="0"/>
          </a:p>
          <a:p>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72EE7D79-36E9-3D41-96B0-913DC9CF5219}" type="slidenum">
              <a:rPr lang="en-US" smtClean="0"/>
              <a:pPr/>
              <a:t>5</a:t>
            </a:fld>
            <a:endParaRPr lang="en-US" dirty="0"/>
          </a:p>
        </p:txBody>
      </p:sp>
      <p:pic>
        <p:nvPicPr>
          <p:cNvPr id="5" name="Picture 1" descr="image002">
            <a:extLst>
              <a:ext uri="{FF2B5EF4-FFF2-40B4-BE49-F238E27FC236}">
                <a16:creationId xmlns:a16="http://schemas.microsoft.com/office/drawing/2014/main" id="{A72C1CB5-6E9D-4FB7-8438-3F53ECA55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993030"/>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147C53-4CEB-4611-A865-C25905372F4D}"/>
              </a:ext>
            </a:extLst>
          </p:cNvPr>
          <p:cNvSpPr>
            <a:spLocks noGrp="1"/>
          </p:cNvSpPr>
          <p:nvPr>
            <p:ph type="title"/>
          </p:nvPr>
        </p:nvSpPr>
        <p:spPr/>
        <p:txBody>
          <a:bodyPr/>
          <a:lstStyle/>
          <a:p>
            <a:r>
              <a:rPr lang="en-US" cap="none" dirty="0"/>
              <a:t>Employment</a:t>
            </a:r>
            <a:r>
              <a:rPr lang="en-US" dirty="0"/>
              <a:t> </a:t>
            </a:r>
            <a:r>
              <a:rPr lang="en-US" cap="none" dirty="0"/>
              <a:t>Practices</a:t>
            </a:r>
            <a:r>
              <a:rPr lang="en-US" dirty="0"/>
              <a:t> </a:t>
            </a:r>
            <a:r>
              <a:rPr lang="en-US" cap="none" dirty="0"/>
              <a:t>Liability Market Update</a:t>
            </a:r>
          </a:p>
        </p:txBody>
      </p:sp>
      <p:sp>
        <p:nvSpPr>
          <p:cNvPr id="6" name="Text Placeholder 5">
            <a:extLst>
              <a:ext uri="{FF2B5EF4-FFF2-40B4-BE49-F238E27FC236}">
                <a16:creationId xmlns:a16="http://schemas.microsoft.com/office/drawing/2014/main" id="{25350E26-7C61-4E2C-972D-A6E1547630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0393FC-A774-4658-8084-92EDD8F2E860}"/>
              </a:ext>
            </a:extLst>
          </p:cNvPr>
          <p:cNvSpPr>
            <a:spLocks noGrp="1"/>
          </p:cNvSpPr>
          <p:nvPr>
            <p:ph type="sldNum" sz="quarter" idx="12"/>
          </p:nvPr>
        </p:nvSpPr>
        <p:spPr/>
        <p:txBody>
          <a:bodyPr/>
          <a:lstStyle/>
          <a:p>
            <a:fld id="{72EE7D79-36E9-3D41-96B0-913DC9CF5219}" type="slidenum">
              <a:rPr lang="en-US" smtClean="0"/>
              <a:pPr/>
              <a:t>50</a:t>
            </a:fld>
            <a:endParaRPr lang="en-US" dirty="0"/>
          </a:p>
        </p:txBody>
      </p:sp>
      <p:pic>
        <p:nvPicPr>
          <p:cNvPr id="7" name="Picture 1" descr="image002">
            <a:extLst>
              <a:ext uri="{FF2B5EF4-FFF2-40B4-BE49-F238E27FC236}">
                <a16:creationId xmlns:a16="http://schemas.microsoft.com/office/drawing/2014/main" id="{D8950FE2-4439-4D5E-AA0D-497A94EA1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941803"/>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D734-10D0-40F4-A3D7-8FB7870B07EE}"/>
              </a:ext>
            </a:extLst>
          </p:cNvPr>
          <p:cNvSpPr>
            <a:spLocks noGrp="1"/>
          </p:cNvSpPr>
          <p:nvPr>
            <p:ph type="title"/>
          </p:nvPr>
        </p:nvSpPr>
        <p:spPr/>
        <p:txBody>
          <a:bodyPr/>
          <a:lstStyle/>
          <a:p>
            <a:r>
              <a:rPr lang="en-US" dirty="0"/>
              <a:t>EPLI Market Update</a:t>
            </a:r>
          </a:p>
        </p:txBody>
      </p:sp>
      <p:sp>
        <p:nvSpPr>
          <p:cNvPr id="3" name="Content Placeholder 2">
            <a:extLst>
              <a:ext uri="{FF2B5EF4-FFF2-40B4-BE49-F238E27FC236}">
                <a16:creationId xmlns:a16="http://schemas.microsoft.com/office/drawing/2014/main" id="{16082F65-3A85-4807-AE27-C393FC48B9B5}"/>
              </a:ext>
            </a:extLst>
          </p:cNvPr>
          <p:cNvSpPr>
            <a:spLocks noGrp="1"/>
          </p:cNvSpPr>
          <p:nvPr>
            <p:ph idx="1"/>
          </p:nvPr>
        </p:nvSpPr>
        <p:spPr/>
        <p:txBody>
          <a:bodyPr/>
          <a:lstStyle/>
          <a:p>
            <a:r>
              <a:rPr lang="en-US" dirty="0"/>
              <a:t>Upward rate pressure in 2% - 10% range</a:t>
            </a:r>
          </a:p>
          <a:p>
            <a:r>
              <a:rPr lang="en-US" dirty="0"/>
              <a:t>Impact of litigation on renewal pricing</a:t>
            </a:r>
          </a:p>
          <a:p>
            <a:r>
              <a:rPr lang="en-US" dirty="0"/>
              <a:t>Increasing deductibles especially as organizations grow</a:t>
            </a:r>
          </a:p>
          <a:p>
            <a:pPr lvl="1"/>
            <a:r>
              <a:rPr lang="en-US" dirty="0"/>
              <a:t>Single location versus multi-location</a:t>
            </a:r>
          </a:p>
          <a:p>
            <a:r>
              <a:rPr lang="en-US" dirty="0"/>
              <a:t>Sub-limits for wage &amp; hour type claims with coverage limited to defense costs only</a:t>
            </a:r>
          </a:p>
          <a:p>
            <a:pPr lvl="1"/>
            <a:r>
              <a:rPr lang="en-US" dirty="0"/>
              <a:t>One aggregate limit for entire policy even if multiple locations</a:t>
            </a:r>
          </a:p>
          <a:p>
            <a:endParaRPr lang="en-US" dirty="0"/>
          </a:p>
        </p:txBody>
      </p:sp>
      <p:sp>
        <p:nvSpPr>
          <p:cNvPr id="4" name="Slide Number Placeholder 3">
            <a:extLst>
              <a:ext uri="{FF2B5EF4-FFF2-40B4-BE49-F238E27FC236}">
                <a16:creationId xmlns:a16="http://schemas.microsoft.com/office/drawing/2014/main" id="{73334595-A7FD-464D-B26B-48483CB12A00}"/>
              </a:ext>
            </a:extLst>
          </p:cNvPr>
          <p:cNvSpPr>
            <a:spLocks noGrp="1"/>
          </p:cNvSpPr>
          <p:nvPr>
            <p:ph type="sldNum" sz="quarter" idx="4"/>
          </p:nvPr>
        </p:nvSpPr>
        <p:spPr/>
        <p:txBody>
          <a:bodyPr/>
          <a:lstStyle/>
          <a:p>
            <a:fld id="{72EE7D79-36E9-3D41-96B0-913DC9CF5219}" type="slidenum">
              <a:rPr lang="en-US" smtClean="0"/>
              <a:pPr/>
              <a:t>51</a:t>
            </a:fld>
            <a:endParaRPr lang="en-US" dirty="0"/>
          </a:p>
        </p:txBody>
      </p:sp>
    </p:spTree>
    <p:extLst>
      <p:ext uri="{BB962C8B-B14F-4D97-AF65-F5344CB8AC3E}">
        <p14:creationId xmlns:p14="http://schemas.microsoft.com/office/powerpoint/2010/main" val="134081760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13C74-E278-4AC2-95E3-BFDBF9626279}"/>
              </a:ext>
            </a:extLst>
          </p:cNvPr>
          <p:cNvSpPr>
            <a:spLocks noGrp="1"/>
          </p:cNvSpPr>
          <p:nvPr>
            <p:ph type="title"/>
          </p:nvPr>
        </p:nvSpPr>
        <p:spPr/>
        <p:txBody>
          <a:bodyPr>
            <a:normAutofit fontScale="90000"/>
          </a:bodyPr>
          <a:lstStyle/>
          <a:p>
            <a:r>
              <a:rPr lang="en-US" dirty="0"/>
              <a:t>EPLI Market Update – Underwriting Challenges</a:t>
            </a:r>
          </a:p>
        </p:txBody>
      </p:sp>
      <p:sp>
        <p:nvSpPr>
          <p:cNvPr id="3" name="Content Placeholder 2">
            <a:extLst>
              <a:ext uri="{FF2B5EF4-FFF2-40B4-BE49-F238E27FC236}">
                <a16:creationId xmlns:a16="http://schemas.microsoft.com/office/drawing/2014/main" id="{13EF56EF-8CD7-45A4-99AC-D672CE3CE8D5}"/>
              </a:ext>
            </a:extLst>
          </p:cNvPr>
          <p:cNvSpPr>
            <a:spLocks noGrp="1"/>
          </p:cNvSpPr>
          <p:nvPr>
            <p:ph idx="1"/>
          </p:nvPr>
        </p:nvSpPr>
        <p:spPr/>
        <p:txBody>
          <a:bodyPr/>
          <a:lstStyle/>
          <a:p>
            <a:r>
              <a:rPr lang="en-US" dirty="0"/>
              <a:t>Social Initiatives putting pressure on businesses and increasing frequency of claims</a:t>
            </a:r>
          </a:p>
          <a:p>
            <a:r>
              <a:rPr lang="en-US" dirty="0"/>
              <a:t>Equal Compensation becoming an increasingly hot topic and driving additional litigation</a:t>
            </a:r>
          </a:p>
          <a:p>
            <a:r>
              <a:rPr lang="en-US" dirty="0"/>
              <a:t>Wage &amp; Hour issues continue</a:t>
            </a:r>
          </a:p>
          <a:p>
            <a:r>
              <a:rPr lang="en-US" dirty="0"/>
              <a:t>The challenge of businesses and HR departments to keep up with trending legislative and other legal requirements is creating unexpected pitfalls that insurance companies now must charge additional premium for.</a:t>
            </a:r>
          </a:p>
          <a:p>
            <a:endParaRPr lang="en-US" dirty="0"/>
          </a:p>
        </p:txBody>
      </p:sp>
      <p:sp>
        <p:nvSpPr>
          <p:cNvPr id="4" name="Slide Number Placeholder 3">
            <a:extLst>
              <a:ext uri="{FF2B5EF4-FFF2-40B4-BE49-F238E27FC236}">
                <a16:creationId xmlns:a16="http://schemas.microsoft.com/office/drawing/2014/main" id="{C390BF28-E549-4D3A-A805-348D4EAEF514}"/>
              </a:ext>
            </a:extLst>
          </p:cNvPr>
          <p:cNvSpPr>
            <a:spLocks noGrp="1"/>
          </p:cNvSpPr>
          <p:nvPr>
            <p:ph type="sldNum" sz="quarter" idx="4"/>
          </p:nvPr>
        </p:nvSpPr>
        <p:spPr/>
        <p:txBody>
          <a:bodyPr/>
          <a:lstStyle/>
          <a:p>
            <a:fld id="{72EE7D79-36E9-3D41-96B0-913DC9CF5219}" type="slidenum">
              <a:rPr lang="en-US" smtClean="0"/>
              <a:pPr/>
              <a:t>52</a:t>
            </a:fld>
            <a:endParaRPr lang="en-US" dirty="0"/>
          </a:p>
        </p:txBody>
      </p:sp>
    </p:spTree>
    <p:extLst>
      <p:ext uri="{BB962C8B-B14F-4D97-AF65-F5344CB8AC3E}">
        <p14:creationId xmlns:p14="http://schemas.microsoft.com/office/powerpoint/2010/main" val="57289051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356B-2841-413E-9236-A5FA067027B0}"/>
              </a:ext>
            </a:extLst>
          </p:cNvPr>
          <p:cNvSpPr>
            <a:spLocks noGrp="1"/>
          </p:cNvSpPr>
          <p:nvPr>
            <p:ph type="title"/>
          </p:nvPr>
        </p:nvSpPr>
        <p:spPr/>
        <p:txBody>
          <a:bodyPr/>
          <a:lstStyle/>
          <a:p>
            <a:r>
              <a:rPr lang="en-US" dirty="0"/>
              <a:t>EPLI Market Update - Strategies for HR</a:t>
            </a:r>
          </a:p>
        </p:txBody>
      </p:sp>
      <p:sp>
        <p:nvSpPr>
          <p:cNvPr id="3" name="Content Placeholder 2">
            <a:extLst>
              <a:ext uri="{FF2B5EF4-FFF2-40B4-BE49-F238E27FC236}">
                <a16:creationId xmlns:a16="http://schemas.microsoft.com/office/drawing/2014/main" id="{083A487E-C234-4854-8B7A-00B319C3147B}"/>
              </a:ext>
            </a:extLst>
          </p:cNvPr>
          <p:cNvSpPr>
            <a:spLocks noGrp="1"/>
          </p:cNvSpPr>
          <p:nvPr>
            <p:ph idx="1"/>
          </p:nvPr>
        </p:nvSpPr>
        <p:spPr/>
        <p:txBody>
          <a:bodyPr/>
          <a:lstStyle/>
          <a:p>
            <a:r>
              <a:rPr lang="en-US" dirty="0"/>
              <a:t>Audit your procedures</a:t>
            </a:r>
          </a:p>
          <a:p>
            <a:r>
              <a:rPr lang="en-US" dirty="0"/>
              <a:t>Spend time on the application and supplemental materials to present your organization appropriately</a:t>
            </a:r>
          </a:p>
          <a:p>
            <a:r>
              <a:rPr lang="en-US" dirty="0"/>
              <a:t>Discuss legal representation preferences at the time of obtaining coverage</a:t>
            </a:r>
          </a:p>
          <a:p>
            <a:r>
              <a:rPr lang="en-US" dirty="0"/>
              <a:t>Discuss panel rates applicable for each carrier when obtaining quotes</a:t>
            </a:r>
          </a:p>
          <a:p>
            <a:endParaRPr lang="en-US" dirty="0"/>
          </a:p>
        </p:txBody>
      </p:sp>
      <p:sp>
        <p:nvSpPr>
          <p:cNvPr id="4" name="Slide Number Placeholder 3">
            <a:extLst>
              <a:ext uri="{FF2B5EF4-FFF2-40B4-BE49-F238E27FC236}">
                <a16:creationId xmlns:a16="http://schemas.microsoft.com/office/drawing/2014/main" id="{AAB68AC8-388D-4641-ABD1-478947728A32}"/>
              </a:ext>
            </a:extLst>
          </p:cNvPr>
          <p:cNvSpPr>
            <a:spLocks noGrp="1"/>
          </p:cNvSpPr>
          <p:nvPr>
            <p:ph type="sldNum" sz="quarter" idx="4"/>
          </p:nvPr>
        </p:nvSpPr>
        <p:spPr/>
        <p:txBody>
          <a:bodyPr/>
          <a:lstStyle/>
          <a:p>
            <a:fld id="{72EE7D79-36E9-3D41-96B0-913DC9CF5219}" type="slidenum">
              <a:rPr lang="en-US" smtClean="0"/>
              <a:pPr/>
              <a:t>53</a:t>
            </a:fld>
            <a:endParaRPr lang="en-US" dirty="0"/>
          </a:p>
        </p:txBody>
      </p:sp>
    </p:spTree>
    <p:extLst>
      <p:ext uri="{BB962C8B-B14F-4D97-AF65-F5344CB8AC3E}">
        <p14:creationId xmlns:p14="http://schemas.microsoft.com/office/powerpoint/2010/main" val="2661040479"/>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0ECF-AED8-4E04-9FD3-0DF353878407}"/>
              </a:ext>
            </a:extLst>
          </p:cNvPr>
          <p:cNvSpPr>
            <a:spLocks noGrp="1"/>
          </p:cNvSpPr>
          <p:nvPr>
            <p:ph type="title"/>
          </p:nvPr>
        </p:nvSpPr>
        <p:spPr/>
        <p:txBody>
          <a:bodyPr/>
          <a:lstStyle/>
          <a:p>
            <a:r>
              <a:rPr lang="en-US" cap="none" dirty="0"/>
              <a:t>Changes to the Law on Arbitration Agreements</a:t>
            </a:r>
          </a:p>
        </p:txBody>
      </p:sp>
      <p:sp>
        <p:nvSpPr>
          <p:cNvPr id="3" name="Text Placeholder 2">
            <a:extLst>
              <a:ext uri="{FF2B5EF4-FFF2-40B4-BE49-F238E27FC236}">
                <a16:creationId xmlns:a16="http://schemas.microsoft.com/office/drawing/2014/main" id="{EF9B6399-DD92-4B43-8C4D-6AA53FD7CC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8676F0-A48E-46AF-9855-F02C90E92DE0}"/>
              </a:ext>
            </a:extLst>
          </p:cNvPr>
          <p:cNvSpPr>
            <a:spLocks noGrp="1"/>
          </p:cNvSpPr>
          <p:nvPr>
            <p:ph type="sldNum" sz="quarter" idx="12"/>
          </p:nvPr>
        </p:nvSpPr>
        <p:spPr/>
        <p:txBody>
          <a:bodyPr/>
          <a:lstStyle/>
          <a:p>
            <a:fld id="{72EE7D79-36E9-3D41-96B0-913DC9CF5219}" type="slidenum">
              <a:rPr lang="en-US" smtClean="0"/>
              <a:t>54</a:t>
            </a:fld>
            <a:endParaRPr lang="en-US" dirty="0"/>
          </a:p>
        </p:txBody>
      </p:sp>
      <p:pic>
        <p:nvPicPr>
          <p:cNvPr id="5" name="Picture 1" descr="image002">
            <a:extLst>
              <a:ext uri="{FF2B5EF4-FFF2-40B4-BE49-F238E27FC236}">
                <a16:creationId xmlns:a16="http://schemas.microsoft.com/office/drawing/2014/main" id="{F450F085-D4DA-4DA0-9FA2-284A01D7E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532076"/>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58F36-2BBF-41EB-852F-BB750A1222EF}"/>
              </a:ext>
            </a:extLst>
          </p:cNvPr>
          <p:cNvSpPr>
            <a:spLocks noGrp="1"/>
          </p:cNvSpPr>
          <p:nvPr>
            <p:ph type="title"/>
          </p:nvPr>
        </p:nvSpPr>
        <p:spPr/>
        <p:txBody>
          <a:bodyPr/>
          <a:lstStyle/>
          <a:p>
            <a:r>
              <a:rPr lang="en-US" dirty="0"/>
              <a:t>New York Arbitration Agreements</a:t>
            </a:r>
          </a:p>
        </p:txBody>
      </p:sp>
      <p:sp>
        <p:nvSpPr>
          <p:cNvPr id="3" name="Content Placeholder 2">
            <a:extLst>
              <a:ext uri="{FF2B5EF4-FFF2-40B4-BE49-F238E27FC236}">
                <a16:creationId xmlns:a16="http://schemas.microsoft.com/office/drawing/2014/main" id="{265E3B8C-1ECC-46BF-8C6C-3D8E1C305334}"/>
              </a:ext>
            </a:extLst>
          </p:cNvPr>
          <p:cNvSpPr>
            <a:spLocks noGrp="1"/>
          </p:cNvSpPr>
          <p:nvPr>
            <p:ph idx="1"/>
          </p:nvPr>
        </p:nvSpPr>
        <p:spPr/>
        <p:txBody>
          <a:bodyPr/>
          <a:lstStyle/>
          <a:p>
            <a:r>
              <a:rPr lang="en-US" dirty="0"/>
              <a:t>2018 saw a substantial expansion of employers’ ability to enforce contractual arbitration agreements.</a:t>
            </a:r>
          </a:p>
          <a:p>
            <a:endParaRPr lang="en-US" dirty="0"/>
          </a:p>
          <a:p>
            <a:r>
              <a:rPr lang="en-US" dirty="0"/>
              <a:t>Most Important Arbitration Case for 2018: </a:t>
            </a:r>
            <a:r>
              <a:rPr lang="en-US" i="1" dirty="0"/>
              <a:t>Epic Systems Corp. v. Lewis</a:t>
            </a:r>
            <a:r>
              <a:rPr lang="en-US" dirty="0"/>
              <a:t>, 138 S. Ct. 1612 (2018)</a:t>
            </a:r>
            <a:r>
              <a:rPr lang="en-US" sz="2000" dirty="0"/>
              <a:t> - </a:t>
            </a:r>
            <a:r>
              <a:rPr lang="en-US" dirty="0"/>
              <a:t>The United States Supreme Court determined that </a:t>
            </a:r>
            <a:r>
              <a:rPr lang="en-US" u="sng" dirty="0"/>
              <a:t>agreements to waive the right to file a class action are enforceable</a:t>
            </a:r>
            <a:r>
              <a:rPr lang="en-US" dirty="0"/>
              <a:t>.</a:t>
            </a:r>
          </a:p>
          <a:p>
            <a:endParaRPr lang="en-US" dirty="0"/>
          </a:p>
        </p:txBody>
      </p:sp>
      <p:sp>
        <p:nvSpPr>
          <p:cNvPr id="4" name="Slide Number Placeholder 3">
            <a:extLst>
              <a:ext uri="{FF2B5EF4-FFF2-40B4-BE49-F238E27FC236}">
                <a16:creationId xmlns:a16="http://schemas.microsoft.com/office/drawing/2014/main" id="{27533173-B5FA-4C42-AB4E-AF9014DB06D7}"/>
              </a:ext>
            </a:extLst>
          </p:cNvPr>
          <p:cNvSpPr>
            <a:spLocks noGrp="1"/>
          </p:cNvSpPr>
          <p:nvPr>
            <p:ph type="sldNum" sz="quarter" idx="4"/>
          </p:nvPr>
        </p:nvSpPr>
        <p:spPr/>
        <p:txBody>
          <a:bodyPr/>
          <a:lstStyle/>
          <a:p>
            <a:fld id="{72EE7D79-36E9-3D41-96B0-913DC9CF5219}" type="slidenum">
              <a:rPr lang="en-US" smtClean="0"/>
              <a:pPr/>
              <a:t>55</a:t>
            </a:fld>
            <a:endParaRPr lang="en-US" dirty="0"/>
          </a:p>
        </p:txBody>
      </p:sp>
      <p:pic>
        <p:nvPicPr>
          <p:cNvPr id="5" name="Picture 1" descr="image002">
            <a:extLst>
              <a:ext uri="{FF2B5EF4-FFF2-40B4-BE49-F238E27FC236}">
                <a16:creationId xmlns:a16="http://schemas.microsoft.com/office/drawing/2014/main" id="{1DC86DBA-1D16-4AE2-8387-DB8D237AF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407086"/>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7F1366-8387-42B8-A4D3-F7CA41CF4CD1}"/>
              </a:ext>
            </a:extLst>
          </p:cNvPr>
          <p:cNvSpPr>
            <a:spLocks noGrp="1"/>
          </p:cNvSpPr>
          <p:nvPr>
            <p:ph type="title"/>
          </p:nvPr>
        </p:nvSpPr>
        <p:spPr/>
        <p:txBody>
          <a:bodyPr/>
          <a:lstStyle/>
          <a:p>
            <a:r>
              <a:rPr lang="en-US" dirty="0"/>
              <a:t>New York Arbitration Agreements </a:t>
            </a:r>
          </a:p>
        </p:txBody>
      </p:sp>
      <p:sp>
        <p:nvSpPr>
          <p:cNvPr id="6" name="Content Placeholder 5">
            <a:extLst>
              <a:ext uri="{FF2B5EF4-FFF2-40B4-BE49-F238E27FC236}">
                <a16:creationId xmlns:a16="http://schemas.microsoft.com/office/drawing/2014/main" id="{CB0EF720-C735-4ABE-A676-4EC70DF1E00C}"/>
              </a:ext>
            </a:extLst>
          </p:cNvPr>
          <p:cNvSpPr>
            <a:spLocks noGrp="1"/>
          </p:cNvSpPr>
          <p:nvPr>
            <p:ph idx="1"/>
          </p:nvPr>
        </p:nvSpPr>
        <p:spPr/>
        <p:txBody>
          <a:bodyPr>
            <a:normAutofit fontScale="70000" lnSpcReduction="20000"/>
          </a:bodyPr>
          <a:lstStyle/>
          <a:p>
            <a:pPr lvl="0">
              <a:buSzPct val="100000"/>
              <a:buFont typeface="Wingdings" panose="05000000000000000000" pitchFamily="2" charset="2"/>
              <a:buChar char="Ø"/>
            </a:pPr>
            <a:r>
              <a:rPr lang="en-US" b="1" dirty="0"/>
              <a:t>Mandatory Arbitration </a:t>
            </a:r>
          </a:p>
          <a:p>
            <a:pPr lvl="1">
              <a:buFont typeface="Wingdings" panose="05000000000000000000" pitchFamily="2" charset="2"/>
              <a:buChar char="Ø"/>
            </a:pPr>
            <a:r>
              <a:rPr lang="en-US" sz="2400" dirty="0"/>
              <a:t>Prohibits mandatory arbitration of discrimination claims</a:t>
            </a:r>
          </a:p>
          <a:p>
            <a:pPr lvl="2">
              <a:buFont typeface="Wingdings" panose="05000000000000000000" pitchFamily="2" charset="2"/>
              <a:buChar char="Ø"/>
            </a:pPr>
            <a:r>
              <a:rPr lang="en-US" sz="2400" u="sng" dirty="0"/>
              <a:t>But</a:t>
            </a:r>
            <a:r>
              <a:rPr lang="en-US" sz="2400" dirty="0"/>
              <a:t> </a:t>
            </a:r>
            <a:r>
              <a:rPr lang="en-US" sz="2400" u="sng" dirty="0"/>
              <a:t>see</a:t>
            </a:r>
            <a:r>
              <a:rPr lang="en-US" sz="2400" dirty="0"/>
              <a:t> </a:t>
            </a:r>
            <a:r>
              <a:rPr lang="en-US" sz="2400" i="1" dirty="0"/>
              <a:t>Mahmoud Latif v. Morgan Stanley &amp; Co.  LLC, et al. </a:t>
            </a:r>
            <a:r>
              <a:rPr lang="en-US" sz="2400" dirty="0"/>
              <a:t>(S.D.N.Y. 2019) (finding FAA’s strong presumption in favor of arbitration pre-empts inconsistent state laws imposing outright bans on arbitration agreements)</a:t>
            </a:r>
            <a:endParaRPr lang="en-US" sz="2200" dirty="0"/>
          </a:p>
          <a:p>
            <a:pPr>
              <a:buSzPct val="100000"/>
              <a:buFont typeface="Wingdings" panose="05000000000000000000" pitchFamily="2" charset="2"/>
              <a:buChar char="Ø"/>
            </a:pPr>
            <a:r>
              <a:rPr lang="en-US" b="1" dirty="0"/>
              <a:t>Non-Disclosure Agreements </a:t>
            </a:r>
          </a:p>
          <a:p>
            <a:pPr lvl="0">
              <a:buSzPct val="100000"/>
              <a:buFont typeface="Wingdings" panose="05000000000000000000" pitchFamily="2" charset="2"/>
              <a:buChar char="Ø"/>
            </a:pPr>
            <a:r>
              <a:rPr lang="en-US" sz="2400" dirty="0"/>
              <a:t>Voids any nondisclosure clauses related to future claims of discrimination unless a worker is notified he or she can still talk to a reporting </a:t>
            </a:r>
            <a:r>
              <a:rPr lang="en-US" sz="2400" dirty="0" err="1"/>
              <a:t>agency</a:t>
            </a:r>
            <a:r>
              <a:rPr lang="en-US" b="1" dirty="0" err="1"/>
              <a:t>Damages</a:t>
            </a:r>
            <a:r>
              <a:rPr lang="en-US" b="1" dirty="0"/>
              <a:t> </a:t>
            </a:r>
          </a:p>
          <a:p>
            <a:pPr lvl="1">
              <a:buFont typeface="Wingdings" panose="05000000000000000000" pitchFamily="2" charset="2"/>
              <a:buChar char="Ø"/>
            </a:pPr>
            <a:r>
              <a:rPr lang="en-US" sz="2400" dirty="0"/>
              <a:t>Attorney fees</a:t>
            </a:r>
          </a:p>
          <a:p>
            <a:pPr lvl="1">
              <a:buFont typeface="Wingdings" panose="05000000000000000000" pitchFamily="2" charset="2"/>
              <a:buChar char="Ø"/>
            </a:pPr>
            <a:r>
              <a:rPr lang="en-US" sz="2400" dirty="0"/>
              <a:t>Punitive damages </a:t>
            </a:r>
            <a:endParaRPr lang="en-US" sz="2400" b="1" dirty="0"/>
          </a:p>
          <a:p>
            <a:pPr lvl="0">
              <a:buSzPct val="100000"/>
              <a:buFont typeface="Wingdings" panose="05000000000000000000" pitchFamily="2" charset="2"/>
              <a:buChar char="Ø"/>
            </a:pPr>
            <a:r>
              <a:rPr lang="en-US" b="1" dirty="0"/>
              <a:t>Employer Liability/Defenses </a:t>
            </a:r>
          </a:p>
          <a:p>
            <a:pPr lvl="1">
              <a:buFont typeface="Wingdings" panose="05000000000000000000" pitchFamily="2" charset="2"/>
              <a:buChar char="Ø"/>
            </a:pPr>
            <a:r>
              <a:rPr lang="en-US" sz="2400" dirty="0"/>
              <a:t>Restricts employers’ ability to avoid liability for the behavior of their employees</a:t>
            </a:r>
          </a:p>
          <a:p>
            <a:pPr lvl="2">
              <a:buFont typeface="Wingdings" panose="05000000000000000000" pitchFamily="2" charset="2"/>
              <a:buChar char="Ø"/>
            </a:pPr>
            <a:r>
              <a:rPr lang="en-US" sz="2400" dirty="0"/>
              <a:t>The fact that an individual did not make a complaint about the harassment to their employer does not limit the employer’s liability </a:t>
            </a:r>
          </a:p>
          <a:p>
            <a:pPr lvl="1">
              <a:buFont typeface="Wingdings" panose="05000000000000000000" pitchFamily="2" charset="2"/>
              <a:buChar char="Ø"/>
            </a:pPr>
            <a:endParaRPr lang="en-US" sz="2400" dirty="0"/>
          </a:p>
          <a:p>
            <a:endParaRPr lang="en-US" dirty="0"/>
          </a:p>
        </p:txBody>
      </p:sp>
      <p:sp>
        <p:nvSpPr>
          <p:cNvPr id="4" name="Slide Number Placeholder 3">
            <a:extLst>
              <a:ext uri="{FF2B5EF4-FFF2-40B4-BE49-F238E27FC236}">
                <a16:creationId xmlns:a16="http://schemas.microsoft.com/office/drawing/2014/main" id="{5CD17D04-C03C-4AED-9FCB-94B8401B1B4D}"/>
              </a:ext>
            </a:extLst>
          </p:cNvPr>
          <p:cNvSpPr>
            <a:spLocks noGrp="1"/>
          </p:cNvSpPr>
          <p:nvPr>
            <p:ph type="sldNum" sz="quarter" idx="4"/>
          </p:nvPr>
        </p:nvSpPr>
        <p:spPr/>
        <p:txBody>
          <a:bodyPr/>
          <a:lstStyle/>
          <a:p>
            <a:fld id="{72EE7D79-36E9-3D41-96B0-913DC9CF5219}" type="slidenum">
              <a:rPr lang="en-US" smtClean="0"/>
              <a:t>56</a:t>
            </a:fld>
            <a:endParaRPr lang="en-US" dirty="0"/>
          </a:p>
        </p:txBody>
      </p:sp>
      <p:pic>
        <p:nvPicPr>
          <p:cNvPr id="7" name="Picture 1" descr="image002">
            <a:extLst>
              <a:ext uri="{FF2B5EF4-FFF2-40B4-BE49-F238E27FC236}">
                <a16:creationId xmlns:a16="http://schemas.microsoft.com/office/drawing/2014/main" id="{37BCC0F7-86A2-49CE-9602-942D1D43B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328082"/>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928144"/>
            <a:ext cx="2526632" cy="542924"/>
          </a:xfrm>
        </p:spPr>
        <p:txBody>
          <a:bodyPr/>
          <a:lstStyle/>
          <a:p>
            <a:pPr algn="ctr"/>
            <a:r>
              <a:rPr lang="en-US" dirty="0"/>
              <a:t>Questions?</a:t>
            </a:r>
          </a:p>
        </p:txBody>
      </p:sp>
      <p:sp>
        <p:nvSpPr>
          <p:cNvPr id="5" name="Slide Number Placeholder 4"/>
          <p:cNvSpPr>
            <a:spLocks noGrp="1"/>
          </p:cNvSpPr>
          <p:nvPr>
            <p:ph type="sldNum" sz="quarter" idx="12"/>
          </p:nvPr>
        </p:nvSpPr>
        <p:spPr/>
        <p:txBody>
          <a:bodyPr/>
          <a:lstStyle/>
          <a:p>
            <a:fld id="{72EE7D79-36E9-3D41-96B0-913DC9CF5219}" type="slidenum">
              <a:rPr lang="en-US" smtClean="0"/>
              <a:t>57</a:t>
            </a:fld>
            <a:endParaRPr lang="en-US" dirty="0"/>
          </a:p>
        </p:txBody>
      </p:sp>
      <p:pic>
        <p:nvPicPr>
          <p:cNvPr id="6" name="Picture 2" descr="http://www.presentermedia.com/tp/hB6JG5i3/question_one_red_dice.png"/>
          <p:cNvPicPr>
            <a:picLocks noGrp="1" noChangeAspect="1" noChangeArrowheads="1"/>
          </p:cNvPicPr>
          <p:nvPr>
            <p:ph idx="1"/>
          </p:nvPr>
        </p:nvPicPr>
        <p:blipFill>
          <a:blip r:embed="rId3" r:link="rId4">
            <a:duotone>
              <a:schemeClr val="accent1">
                <a:shade val="45000"/>
                <a:satMod val="135000"/>
              </a:schemeClr>
              <a:prstClr val="white"/>
            </a:duotone>
          </a:blip>
          <a:srcRect/>
          <a:stretch>
            <a:fillRect/>
          </a:stretch>
        </p:blipFill>
        <p:spPr bwMode="auto">
          <a:xfrm>
            <a:off x="3922712" y="818356"/>
            <a:ext cx="4762500" cy="4762500"/>
          </a:xfrm>
          <a:prstGeom prst="rect">
            <a:avLst/>
          </a:prstGeom>
          <a:noFill/>
          <a:ln w="9525">
            <a:noFill/>
            <a:miter lim="800000"/>
            <a:headEnd/>
            <a:tailEnd/>
          </a:ln>
        </p:spPr>
      </p:pic>
      <p:pic>
        <p:nvPicPr>
          <p:cNvPr id="7" name="Picture 1" descr="image002">
            <a:extLst>
              <a:ext uri="{FF2B5EF4-FFF2-40B4-BE49-F238E27FC236}">
                <a16:creationId xmlns:a16="http://schemas.microsoft.com/office/drawing/2014/main" id="{6A2CACB5-494C-4DD7-B0E8-F024607694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6516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the investigation</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EE7D79-36E9-3D41-96B0-913DC9CF5219}" type="slidenum">
              <a:rPr lang="en-US" smtClean="0"/>
              <a:t>6</a:t>
            </a:fld>
            <a:endParaRPr lang="en-US" dirty="0"/>
          </a:p>
        </p:txBody>
      </p:sp>
      <p:pic>
        <p:nvPicPr>
          <p:cNvPr id="5" name="Picture 1" descr="image002">
            <a:extLst>
              <a:ext uri="{FF2B5EF4-FFF2-40B4-BE49-F238E27FC236}">
                <a16:creationId xmlns:a16="http://schemas.microsoft.com/office/drawing/2014/main" id="{A2418A86-D9D2-4B00-93EC-1CCA44C18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49321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Determine Who Will Conduct The Investigation</a:t>
            </a:r>
          </a:p>
        </p:txBody>
      </p:sp>
      <p:sp>
        <p:nvSpPr>
          <p:cNvPr id="3" name="Content Placeholder 2"/>
          <p:cNvSpPr>
            <a:spLocks noGrp="1"/>
          </p:cNvSpPr>
          <p:nvPr>
            <p:ph idx="1"/>
          </p:nvPr>
        </p:nvSpPr>
        <p:spPr/>
        <p:txBody>
          <a:bodyPr>
            <a:normAutofit/>
          </a:bodyPr>
          <a:lstStyle/>
          <a:p>
            <a:r>
              <a:rPr lang="en-US" altLang="en-US" sz="2800" dirty="0"/>
              <a:t>Who is the “Best Fit” to Handle the Case?</a:t>
            </a:r>
          </a:p>
          <a:p>
            <a:pPr lvl="1"/>
            <a:r>
              <a:rPr lang="en-US" altLang="en-US" sz="2800" dirty="0"/>
              <a:t>Consider organizational issues </a:t>
            </a:r>
          </a:p>
          <a:p>
            <a:pPr marL="1200150" lvl="3" indent="-342900">
              <a:buClr>
                <a:srgbClr val="0F4D77"/>
              </a:buClr>
              <a:buSzPct val="60000"/>
              <a:buFont typeface="Wingdings" charset="2"/>
              <a:buChar char="u"/>
            </a:pPr>
            <a:r>
              <a:rPr lang="en-US" altLang="en-US" dirty="0"/>
              <a:t>Who does the complaint involve?</a:t>
            </a:r>
          </a:p>
          <a:p>
            <a:pPr marL="1200150" lvl="3" indent="-342900">
              <a:buClr>
                <a:srgbClr val="0F4D77"/>
              </a:buClr>
              <a:buSzPct val="60000"/>
              <a:buFont typeface="Wingdings" charset="2"/>
              <a:buChar char="u"/>
            </a:pPr>
            <a:r>
              <a:rPr lang="en-US" altLang="en-US" dirty="0"/>
              <a:t>Who reports to whom? </a:t>
            </a:r>
            <a:endParaRPr lang="en-US" altLang="en-US" sz="2800" dirty="0"/>
          </a:p>
          <a:p>
            <a:pPr lvl="1"/>
            <a:r>
              <a:rPr lang="en-US" altLang="en-US" sz="2800" dirty="0"/>
              <a:t>Consider internal or external counsel</a:t>
            </a:r>
          </a:p>
          <a:p>
            <a:pPr marL="1200150" lvl="3" indent="-342900">
              <a:buClr>
                <a:srgbClr val="0F4D77"/>
              </a:buClr>
              <a:buSzPct val="60000"/>
              <a:buFont typeface="Wingdings" charset="2"/>
              <a:buChar char="u"/>
            </a:pPr>
            <a:r>
              <a:rPr lang="en-US" altLang="en-US" dirty="0"/>
              <a:t>HR Team / Internal Investigation</a:t>
            </a:r>
          </a:p>
          <a:p>
            <a:pPr marL="1200150" lvl="3" indent="-342900">
              <a:buClr>
                <a:srgbClr val="0F4D77"/>
              </a:buClr>
              <a:buSzPct val="60000"/>
              <a:buFont typeface="Wingdings" charset="2"/>
              <a:buChar char="u"/>
            </a:pPr>
            <a:r>
              <a:rPr lang="en-US" altLang="en-US" dirty="0"/>
              <a:t>External Counsel</a:t>
            </a:r>
          </a:p>
          <a:p>
            <a:pPr marL="1200150" lvl="3" indent="-342900">
              <a:buClr>
                <a:srgbClr val="0F4D77"/>
              </a:buClr>
              <a:buSzPct val="60000"/>
              <a:buFont typeface="Wingdings" charset="2"/>
              <a:buChar char="u"/>
            </a:pPr>
            <a:r>
              <a:rPr lang="en-US" altLang="en-US" dirty="0"/>
              <a:t>Third-Party Investigator</a:t>
            </a:r>
          </a:p>
        </p:txBody>
      </p:sp>
      <p:sp>
        <p:nvSpPr>
          <p:cNvPr id="4" name="Slide Number Placeholder 3"/>
          <p:cNvSpPr>
            <a:spLocks noGrp="1"/>
          </p:cNvSpPr>
          <p:nvPr>
            <p:ph type="sldNum" sz="quarter" idx="4"/>
          </p:nvPr>
        </p:nvSpPr>
        <p:spPr/>
        <p:txBody>
          <a:bodyPr/>
          <a:lstStyle/>
          <a:p>
            <a:fld id="{72EE7D79-36E9-3D41-96B0-913DC9CF5219}" type="slidenum">
              <a:rPr lang="en-US" smtClean="0"/>
              <a:pPr/>
              <a:t>7</a:t>
            </a:fld>
            <a:endParaRPr lang="en-US" dirty="0"/>
          </a:p>
        </p:txBody>
      </p:sp>
      <p:pic>
        <p:nvPicPr>
          <p:cNvPr id="5" name="Picture 1" descr="image002">
            <a:extLst>
              <a:ext uri="{FF2B5EF4-FFF2-40B4-BE49-F238E27FC236}">
                <a16:creationId xmlns:a16="http://schemas.microsoft.com/office/drawing/2014/main" id="{4C0314CD-B6CA-429B-98D7-EB5075FE4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3904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uygrokS\Pictures\Powerpoint Presentation Images\Picture18.jp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6960" r="7084"/>
          <a:stretch/>
        </p:blipFill>
        <p:spPr bwMode="auto">
          <a:xfrm>
            <a:off x="6359883" y="2581557"/>
            <a:ext cx="2433565" cy="18814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Prepare The Investigation File</a:t>
            </a:r>
          </a:p>
        </p:txBody>
      </p:sp>
      <p:sp>
        <p:nvSpPr>
          <p:cNvPr id="3" name="Content Placeholder 2"/>
          <p:cNvSpPr>
            <a:spLocks noGrp="1"/>
          </p:cNvSpPr>
          <p:nvPr>
            <p:ph sz="half" idx="1"/>
          </p:nvPr>
        </p:nvSpPr>
        <p:spPr/>
        <p:txBody>
          <a:bodyPr>
            <a:normAutofit fontScale="92500" lnSpcReduction="20000"/>
          </a:bodyPr>
          <a:lstStyle/>
          <a:p>
            <a:r>
              <a:rPr lang="en-US" altLang="en-US" dirty="0"/>
              <a:t>Identify those who may have information pertinent to the complaint</a:t>
            </a:r>
          </a:p>
          <a:p>
            <a:pPr lvl="1"/>
            <a:r>
              <a:rPr lang="en-US" altLang="en-US" dirty="0"/>
              <a:t>Determine positions held, job duties, and relationship between complainant/accused</a:t>
            </a:r>
          </a:p>
          <a:p>
            <a:pPr lvl="1"/>
            <a:r>
              <a:rPr lang="en-US" altLang="en-US" dirty="0"/>
              <a:t>Are the employees covered by a CBA?</a:t>
            </a:r>
          </a:p>
          <a:p>
            <a:pPr lvl="1"/>
            <a:r>
              <a:rPr lang="en-US" altLang="en-US" dirty="0"/>
              <a:t>Upjohn warnings </a:t>
            </a:r>
          </a:p>
          <a:p>
            <a:r>
              <a:rPr lang="en-US" altLang="en-US" dirty="0"/>
              <a:t>Identify the issues</a:t>
            </a:r>
          </a:p>
          <a:p>
            <a:pPr lvl="1"/>
            <a:r>
              <a:rPr lang="en-US" altLang="en-US" dirty="0"/>
              <a:t>For each allegation, the factual issues must be identified</a:t>
            </a:r>
          </a:p>
          <a:p>
            <a:pPr lvl="1"/>
            <a:r>
              <a:rPr lang="en-US" altLang="en-US" dirty="0"/>
              <a:t>Understand the issues to be investigated</a:t>
            </a:r>
          </a:p>
        </p:txBody>
      </p:sp>
      <p:sp>
        <p:nvSpPr>
          <p:cNvPr id="7" name="Content Placeholder 6">
            <a:extLst>
              <a:ext uri="{FF2B5EF4-FFF2-40B4-BE49-F238E27FC236}">
                <a16:creationId xmlns:a16="http://schemas.microsoft.com/office/drawing/2014/main" id="{7199AEB6-94F7-42DF-BECA-A85E451CCD9C}"/>
              </a:ext>
            </a:extLst>
          </p:cNvPr>
          <p:cNvSpPr>
            <a:spLocks noGrp="1"/>
          </p:cNvSpPr>
          <p:nvPr>
            <p:ph sz="half" idx="2"/>
          </p:nvPr>
        </p:nvSpPr>
        <p:spPr/>
        <p:txBody>
          <a:bodyPr>
            <a:normAutofit fontScale="92500" lnSpcReduction="20000"/>
          </a:bodyPr>
          <a:lstStyle/>
          <a:p>
            <a:r>
              <a:rPr lang="en-US" altLang="en-US" dirty="0"/>
              <a:t>Potential Witnesses</a:t>
            </a:r>
          </a:p>
          <a:p>
            <a:pPr lvl="1"/>
            <a:r>
              <a:rPr lang="en-US" altLang="en-US" dirty="0"/>
              <a:t>Complainant</a:t>
            </a:r>
          </a:p>
          <a:p>
            <a:pPr lvl="1"/>
            <a:r>
              <a:rPr lang="en-US" altLang="en-US" dirty="0"/>
              <a:t>Accused </a:t>
            </a:r>
          </a:p>
          <a:p>
            <a:pPr lvl="1"/>
            <a:r>
              <a:rPr lang="en-US" altLang="en-US" dirty="0"/>
              <a:t>First-hand witnesses who saw/heard alleged misconduct</a:t>
            </a:r>
          </a:p>
          <a:p>
            <a:pPr lvl="1"/>
            <a:r>
              <a:rPr lang="en-US" altLang="en-US" dirty="0"/>
              <a:t>Second-hand witnesses who may not have seen/heard, but who may have information</a:t>
            </a:r>
          </a:p>
          <a:p>
            <a:pPr lvl="1"/>
            <a:r>
              <a:rPr lang="en-US" altLang="en-US" dirty="0"/>
              <a:t>Coworkers</a:t>
            </a:r>
          </a:p>
          <a:p>
            <a:pPr lvl="1"/>
            <a:r>
              <a:rPr lang="en-US" altLang="en-US" dirty="0"/>
              <a:t>Others identified during the investigation</a:t>
            </a:r>
          </a:p>
          <a:p>
            <a:pPr lvl="1"/>
            <a:r>
              <a:rPr lang="en-US" altLang="en-US" dirty="0"/>
              <a:t>Customers</a:t>
            </a:r>
          </a:p>
          <a:p>
            <a:pPr lvl="1"/>
            <a:r>
              <a:rPr lang="en-US" altLang="en-US" dirty="0"/>
              <a:t>Vendors</a:t>
            </a:r>
          </a:p>
          <a:p>
            <a:endParaRPr lang="en-US" dirty="0"/>
          </a:p>
        </p:txBody>
      </p:sp>
      <p:sp>
        <p:nvSpPr>
          <p:cNvPr id="4" name="Slide Number Placeholder 3"/>
          <p:cNvSpPr>
            <a:spLocks noGrp="1"/>
          </p:cNvSpPr>
          <p:nvPr>
            <p:ph type="sldNum" sz="quarter" idx="12"/>
          </p:nvPr>
        </p:nvSpPr>
        <p:spPr/>
        <p:txBody>
          <a:bodyPr/>
          <a:lstStyle/>
          <a:p>
            <a:fld id="{72EE7D79-36E9-3D41-96B0-913DC9CF5219}" type="slidenum">
              <a:rPr lang="en-US" smtClean="0"/>
              <a:pPr/>
              <a:t>8</a:t>
            </a:fld>
            <a:endParaRPr lang="en-US" dirty="0"/>
          </a:p>
        </p:txBody>
      </p:sp>
      <p:pic>
        <p:nvPicPr>
          <p:cNvPr id="6" name="Picture 1" descr="image002">
            <a:extLst>
              <a:ext uri="{FF2B5EF4-FFF2-40B4-BE49-F238E27FC236}">
                <a16:creationId xmlns:a16="http://schemas.microsoft.com/office/drawing/2014/main" id="{A1D588A6-E7A3-4858-B471-099B1605D6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7813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Prepare The Investigation File</a:t>
            </a:r>
          </a:p>
        </p:txBody>
      </p:sp>
      <p:sp>
        <p:nvSpPr>
          <p:cNvPr id="3" name="Content Placeholder 2"/>
          <p:cNvSpPr>
            <a:spLocks noGrp="1"/>
          </p:cNvSpPr>
          <p:nvPr>
            <p:ph idx="1"/>
          </p:nvPr>
        </p:nvSpPr>
        <p:spPr>
          <a:xfrm>
            <a:off x="457200" y="1251284"/>
            <a:ext cx="8229600" cy="4874879"/>
          </a:xfrm>
        </p:spPr>
        <p:txBody>
          <a:bodyPr>
            <a:normAutofit fontScale="92500" lnSpcReduction="10000"/>
          </a:bodyPr>
          <a:lstStyle/>
          <a:p>
            <a:r>
              <a:rPr lang="en-US" altLang="en-US" dirty="0"/>
              <a:t>Estimate the Investigation Schedule</a:t>
            </a:r>
          </a:p>
          <a:p>
            <a:pPr lvl="1"/>
            <a:r>
              <a:rPr lang="en-US" altLang="en-US" dirty="0"/>
              <a:t>Does the Company have a time requirement for completing investigations?</a:t>
            </a:r>
          </a:p>
          <a:p>
            <a:pPr lvl="1"/>
            <a:r>
              <a:rPr lang="en-US" altLang="en-US" dirty="0"/>
              <a:t>A “prompt” investigation concludes within a reasonable period of time consistent with the scope of the investigation and the significance of the issues</a:t>
            </a:r>
          </a:p>
          <a:p>
            <a:pPr lvl="1"/>
            <a:r>
              <a:rPr lang="en-US" altLang="en-US" dirty="0"/>
              <a:t>The longer an investigation is open, the more difficult it is to resolve</a:t>
            </a:r>
          </a:p>
          <a:p>
            <a:r>
              <a:rPr lang="en-US" altLang="en-US" dirty="0"/>
              <a:t>Pre-Investigation Measures</a:t>
            </a:r>
          </a:p>
          <a:p>
            <a:pPr lvl="1"/>
            <a:r>
              <a:rPr lang="en-US" altLang="en-US" dirty="0"/>
              <a:t>Consider whether to place the accused on immediate leave</a:t>
            </a:r>
          </a:p>
          <a:p>
            <a:pPr lvl="1"/>
            <a:r>
              <a:rPr lang="en-US" altLang="en-US" dirty="0"/>
              <a:t>Try to avoid placing the alleged victim on administrative leave unless requested</a:t>
            </a:r>
          </a:p>
          <a:p>
            <a:pPr lvl="1"/>
            <a:r>
              <a:rPr lang="en-US" altLang="en-US" dirty="0"/>
              <a:t>Do not transfer alleged victim</a:t>
            </a:r>
          </a:p>
          <a:p>
            <a:pPr lvl="1"/>
            <a:r>
              <a:rPr lang="en-US" altLang="en-US" dirty="0"/>
              <a:t>Consider safety and compliance issues</a:t>
            </a:r>
          </a:p>
        </p:txBody>
      </p:sp>
      <p:sp>
        <p:nvSpPr>
          <p:cNvPr id="4" name="Slide Number Placeholder 3"/>
          <p:cNvSpPr>
            <a:spLocks noGrp="1"/>
          </p:cNvSpPr>
          <p:nvPr>
            <p:ph type="sldNum" sz="quarter" idx="4"/>
          </p:nvPr>
        </p:nvSpPr>
        <p:spPr/>
        <p:txBody>
          <a:bodyPr/>
          <a:lstStyle/>
          <a:p>
            <a:fld id="{72EE7D79-36E9-3D41-96B0-913DC9CF5219}" type="slidenum">
              <a:rPr lang="en-US" smtClean="0"/>
              <a:pPr/>
              <a:t>9</a:t>
            </a:fld>
            <a:endParaRPr lang="en-US" dirty="0"/>
          </a:p>
        </p:txBody>
      </p:sp>
      <p:pic>
        <p:nvPicPr>
          <p:cNvPr id="5" name="Picture 1" descr="image002">
            <a:extLst>
              <a:ext uri="{FF2B5EF4-FFF2-40B4-BE49-F238E27FC236}">
                <a16:creationId xmlns:a16="http://schemas.microsoft.com/office/drawing/2014/main" id="{8E74D0AD-FF87-44C0-8763-80BA8823B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16" y="6401254"/>
            <a:ext cx="1534159" cy="5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871922"/>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8260</TotalTime>
  <Words>5631</Words>
  <Application>Microsoft Office PowerPoint</Application>
  <PresentationFormat>On-screen Show (4:3)</PresentationFormat>
  <Paragraphs>678</Paragraphs>
  <Slides>57</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Lucida Grande</vt:lpstr>
      <vt:lpstr>Wingdings</vt:lpstr>
      <vt:lpstr>Office Theme</vt:lpstr>
      <vt:lpstr>The Art of an Effective Internal Investigation, Data Privacy, EPLI Market Update, and Changes to the Law of Arbitration Agreements </vt:lpstr>
      <vt:lpstr>Why Is An Effective Investigation Important?</vt:lpstr>
      <vt:lpstr>You receive a new complaint, what’s next? </vt:lpstr>
      <vt:lpstr>Investigation Trigger Words</vt:lpstr>
      <vt:lpstr>What if….</vt:lpstr>
      <vt:lpstr>Planning the investigation</vt:lpstr>
      <vt:lpstr>Determine Who Will Conduct The Investigation</vt:lpstr>
      <vt:lpstr>Prepare The Investigation File</vt:lpstr>
      <vt:lpstr>Prepare The Investigation File</vt:lpstr>
      <vt:lpstr>Identify And Collect Other Evidence</vt:lpstr>
      <vt:lpstr>Have A Separate Investigation File</vt:lpstr>
      <vt:lpstr>Conducting the investigation</vt:lpstr>
      <vt:lpstr> Conducting Interviews</vt:lpstr>
      <vt:lpstr>Interview The Complainant(s)</vt:lpstr>
      <vt:lpstr>Interview The Complainant(s)</vt:lpstr>
      <vt:lpstr>Interview The Witnesses</vt:lpstr>
      <vt:lpstr>Interview The Alleged Wrongdoer</vt:lpstr>
      <vt:lpstr>Interview The Alleged Wrongdoer</vt:lpstr>
      <vt:lpstr>Interview Notes</vt:lpstr>
      <vt:lpstr>Common Interview Challenges</vt:lpstr>
      <vt:lpstr>Concluding the Interview</vt:lpstr>
      <vt:lpstr>Concluding the investigation </vt:lpstr>
      <vt:lpstr>Evaluate All Facts and Prepare the Report</vt:lpstr>
      <vt:lpstr>Types of Investigation Reports</vt:lpstr>
      <vt:lpstr>The Investigation Report</vt:lpstr>
      <vt:lpstr>Conclude Investigation With Employees</vt:lpstr>
      <vt:lpstr>Incident/Accident Investigation</vt:lpstr>
      <vt:lpstr>Incident/Accident Investigation continued</vt:lpstr>
      <vt:lpstr>Incident/Accident Investigation continued</vt:lpstr>
      <vt:lpstr>Incident/Accident Investigation continued</vt:lpstr>
      <vt:lpstr>Incident/Accident Investigation continued</vt:lpstr>
      <vt:lpstr>Incident/Accident Investigation continued</vt:lpstr>
      <vt:lpstr>Incident/Accident Investigation continued</vt:lpstr>
      <vt:lpstr>Notification Responsibilities- WC</vt:lpstr>
      <vt:lpstr>Notification Responsibilities- WC continued</vt:lpstr>
      <vt:lpstr>Notification Responsibilities</vt:lpstr>
      <vt:lpstr>Notification Responsibilities continued</vt:lpstr>
      <vt:lpstr>Notification Responsibilities continued</vt:lpstr>
      <vt:lpstr>Notification Responsibilities continued</vt:lpstr>
      <vt:lpstr>Notification Responsibilities continued</vt:lpstr>
      <vt:lpstr>Notification Responsibilities continued</vt:lpstr>
      <vt:lpstr>Notification Responsibilities OSHA</vt:lpstr>
      <vt:lpstr>Data Integrity: How to Protect Your People and Secure Electronic Data and Confidential Information. </vt:lpstr>
      <vt:lpstr>Policies Involving the Use of Technology</vt:lpstr>
      <vt:lpstr>Policies Involving the Use of Technology </vt:lpstr>
      <vt:lpstr>Protecting Your Data </vt:lpstr>
      <vt:lpstr>Protecting Your Data</vt:lpstr>
      <vt:lpstr>Policies, Procedures and Practices</vt:lpstr>
      <vt:lpstr>Data Breach Expense &amp; Privacy Liability Insurance</vt:lpstr>
      <vt:lpstr>Employment Practices Liability Market Update</vt:lpstr>
      <vt:lpstr>EPLI Market Update</vt:lpstr>
      <vt:lpstr>EPLI Market Update – Underwriting Challenges</vt:lpstr>
      <vt:lpstr>EPLI Market Update - Strategies for HR</vt:lpstr>
      <vt:lpstr>Changes to the Law on Arbitration Agreements</vt:lpstr>
      <vt:lpstr>New York Arbitration Agreements</vt:lpstr>
      <vt:lpstr>New York Arbitration Agreements </vt:lpstr>
      <vt:lpstr>Questions?</vt:lpstr>
    </vt:vector>
  </TitlesOfParts>
  <Company>Jacksonlewis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Tollefson</dc:creator>
  <cp:lastModifiedBy>Cayleigh Aslanian</cp:lastModifiedBy>
  <cp:revision>276</cp:revision>
  <cp:lastPrinted>2019-03-05T22:35:06Z</cp:lastPrinted>
  <dcterms:created xsi:type="dcterms:W3CDTF">2015-12-03T18:13:06Z</dcterms:created>
  <dcterms:modified xsi:type="dcterms:W3CDTF">2019-09-09T19:45:59Z</dcterms:modified>
</cp:coreProperties>
</file>